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6"/>
  </p:notesMasterIdLst>
  <p:sldIdLst>
    <p:sldId id="256" r:id="rId2"/>
    <p:sldId id="273" r:id="rId3"/>
    <p:sldId id="258" r:id="rId4"/>
    <p:sldId id="257" r:id="rId5"/>
    <p:sldId id="259" r:id="rId6"/>
    <p:sldId id="260" r:id="rId7"/>
    <p:sldId id="262" r:id="rId8"/>
    <p:sldId id="263" r:id="rId9"/>
    <p:sldId id="264" r:id="rId10"/>
    <p:sldId id="291" r:id="rId11"/>
    <p:sldId id="299" r:id="rId12"/>
    <p:sldId id="300" r:id="rId13"/>
    <p:sldId id="265" r:id="rId14"/>
    <p:sldId id="266" r:id="rId15"/>
    <p:sldId id="267" r:id="rId16"/>
    <p:sldId id="268" r:id="rId17"/>
    <p:sldId id="269" r:id="rId18"/>
    <p:sldId id="270" r:id="rId19"/>
    <p:sldId id="292" r:id="rId20"/>
    <p:sldId id="293" r:id="rId21"/>
    <p:sldId id="301" r:id="rId22"/>
    <p:sldId id="294" r:id="rId23"/>
    <p:sldId id="295" r:id="rId24"/>
    <p:sldId id="296" r:id="rId25"/>
    <p:sldId id="297" r:id="rId26"/>
    <p:sldId id="271" r:id="rId27"/>
    <p:sldId id="298" r:id="rId28"/>
    <p:sldId id="272" r:id="rId29"/>
    <p:sldId id="274" r:id="rId30"/>
    <p:sldId id="275" r:id="rId31"/>
    <p:sldId id="276" r:id="rId32"/>
    <p:sldId id="277" r:id="rId33"/>
    <p:sldId id="278" r:id="rId34"/>
    <p:sldId id="279" r:id="rId35"/>
    <p:sldId id="280" r:id="rId36"/>
    <p:sldId id="281" r:id="rId37"/>
    <p:sldId id="283" r:id="rId38"/>
    <p:sldId id="284" r:id="rId39"/>
    <p:sldId id="285" r:id="rId40"/>
    <p:sldId id="286" r:id="rId41"/>
    <p:sldId id="287" r:id="rId42"/>
    <p:sldId id="288" r:id="rId43"/>
    <p:sldId id="28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04" autoAdjust="0"/>
  </p:normalViewPr>
  <p:slideViewPr>
    <p:cSldViewPr snapToGrid="0">
      <p:cViewPr varScale="1">
        <p:scale>
          <a:sx n="61" d="100"/>
          <a:sy n="61" d="100"/>
        </p:scale>
        <p:origin x="303"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AFDB4-BA6F-4942-8960-C3792A573CA2}"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DA41D-DAAB-4707-B688-CB123BAB0C83}" type="slidenum">
              <a:rPr lang="zh-CN" altLang="en-US" smtClean="0"/>
              <a:t>‹#›</a:t>
            </a:fld>
            <a:endParaRPr lang="zh-CN" altLang="en-US"/>
          </a:p>
        </p:txBody>
      </p:sp>
    </p:spTree>
    <p:extLst>
      <p:ext uri="{BB962C8B-B14F-4D97-AF65-F5344CB8AC3E}">
        <p14:creationId xmlns:p14="http://schemas.microsoft.com/office/powerpoint/2010/main" val="204920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 me introduce the database created by our group. The entity sets are user, customers, business customers, home customers, salespersons, store, region, sub transactions and products. User contains </a:t>
            </a:r>
            <a:r>
              <a:rPr lang="en-US" altLang="zh-CN" dirty="0" err="1"/>
              <a:t>user_id</a:t>
            </a:r>
            <a:r>
              <a:rPr lang="en-US" altLang="zh-CN" dirty="0"/>
              <a:t>, password and type. Type can only be input as “customer” or “salesperson”. Customers contains address information and the kind. Kind can only be input as “business” and “home”, so that we can judge if the customer is business customers or home customers. Salespersons </a:t>
            </a:r>
            <a:r>
              <a:rPr lang="en-US" altLang="zh-CN" dirty="0" err="1"/>
              <a:t>incoude</a:t>
            </a:r>
            <a:r>
              <a:rPr lang="en-US" altLang="zh-CN" dirty="0"/>
              <a:t> the address information, name, email, job, salary and store. The store information is stored in the store table, with address information, manager ,number of salesperson and region. The region information is stored in region table, containing region manager, region name and region id. And we have sub transactions and products for us database to create the transactions.</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a:t>
            </a:fld>
            <a:endParaRPr lang="zh-CN" altLang="en-US"/>
          </a:p>
        </p:txBody>
      </p:sp>
    </p:spTree>
    <p:extLst>
      <p:ext uri="{BB962C8B-B14F-4D97-AF65-F5344CB8AC3E}">
        <p14:creationId xmlns:p14="http://schemas.microsoft.com/office/powerpoint/2010/main" val="242064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are query function. Including three ‘GET’ function to get all information from table. And three function to get information by ID. Of course including customer ID and salesperson ID.</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16</a:t>
            </a:fld>
            <a:endParaRPr lang="zh-CN" altLang="en-US"/>
          </a:p>
        </p:txBody>
      </p:sp>
    </p:spTree>
    <p:extLst>
      <p:ext uri="{BB962C8B-B14F-4D97-AF65-F5344CB8AC3E}">
        <p14:creationId xmlns:p14="http://schemas.microsoft.com/office/powerpoint/2010/main" val="1844916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delete function. In particular, I will create a function in sub transaction deletion. When all sub transaction under the main transaction bound to the sub transaction are deleted, the main order will also be deleted.</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17</a:t>
            </a:fld>
            <a:endParaRPr lang="zh-CN" altLang="en-US"/>
          </a:p>
        </p:txBody>
      </p:sp>
    </p:spTree>
    <p:extLst>
      <p:ext uri="{BB962C8B-B14F-4D97-AF65-F5344CB8AC3E}">
        <p14:creationId xmlns:p14="http://schemas.microsoft.com/office/powerpoint/2010/main" val="972722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Last are other function. Including log in for customer user and salesperson user. And a get user type function, in order to judge whether user is customer or salesperson.</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18</a:t>
            </a:fld>
            <a:endParaRPr lang="zh-CN" altLang="en-US"/>
          </a:p>
        </p:txBody>
      </p:sp>
    </p:spTree>
    <p:extLst>
      <p:ext uri="{BB962C8B-B14F-4D97-AF65-F5344CB8AC3E}">
        <p14:creationId xmlns:p14="http://schemas.microsoft.com/office/powerpoint/2010/main" val="222599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are able to browse available products in our system, and shopping cart can temporarily store transaction info before submit order. Customer can get information about price, name and other product information </a:t>
            </a:r>
          </a:p>
        </p:txBody>
      </p:sp>
      <p:sp>
        <p:nvSpPr>
          <p:cNvPr id="4" name="Slide Number Placeholder 3"/>
          <p:cNvSpPr>
            <a:spLocks noGrp="1"/>
          </p:cNvSpPr>
          <p:nvPr>
            <p:ph type="sldNum" sz="quarter" idx="5"/>
          </p:nvPr>
        </p:nvSpPr>
        <p:spPr/>
        <p:txBody>
          <a:bodyPr/>
          <a:lstStyle/>
          <a:p>
            <a:fld id="{95FB41EA-974C-2644-9465-4230EFC2F95D}" type="slidenum">
              <a:rPr lang="en-US" smtClean="0"/>
              <a:t>19</a:t>
            </a:fld>
            <a:endParaRPr lang="en-US"/>
          </a:p>
        </p:txBody>
      </p:sp>
    </p:spTree>
    <p:extLst>
      <p:ext uri="{BB962C8B-B14F-4D97-AF65-F5344CB8AC3E}">
        <p14:creationId xmlns:p14="http://schemas.microsoft.com/office/powerpoint/2010/main" val="4205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submit order in the shopping cart page, and customer need to offer a salesperson id who have authorized this order.</a:t>
            </a:r>
          </a:p>
        </p:txBody>
      </p:sp>
      <p:sp>
        <p:nvSpPr>
          <p:cNvPr id="4" name="Slide Number Placeholder 3"/>
          <p:cNvSpPr>
            <a:spLocks noGrp="1"/>
          </p:cNvSpPr>
          <p:nvPr>
            <p:ph type="sldNum" sz="quarter" idx="5"/>
          </p:nvPr>
        </p:nvSpPr>
        <p:spPr/>
        <p:txBody>
          <a:bodyPr/>
          <a:lstStyle/>
          <a:p>
            <a:fld id="{95FB41EA-974C-2644-9465-4230EFC2F95D}" type="slidenum">
              <a:rPr lang="en-US" smtClean="0"/>
              <a:t>20</a:t>
            </a:fld>
            <a:endParaRPr lang="en-US"/>
          </a:p>
        </p:txBody>
      </p:sp>
    </p:spTree>
    <p:extLst>
      <p:ext uri="{BB962C8B-B14F-4D97-AF65-F5344CB8AC3E}">
        <p14:creationId xmlns:p14="http://schemas.microsoft.com/office/powerpoint/2010/main" val="332937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submit order in the shopping cart page, and customer need to offer a salesperson id who have authorized this order.</a:t>
            </a:r>
          </a:p>
        </p:txBody>
      </p:sp>
      <p:sp>
        <p:nvSpPr>
          <p:cNvPr id="4" name="Slide Number Placeholder 3"/>
          <p:cNvSpPr>
            <a:spLocks noGrp="1"/>
          </p:cNvSpPr>
          <p:nvPr>
            <p:ph type="sldNum" sz="quarter" idx="5"/>
          </p:nvPr>
        </p:nvSpPr>
        <p:spPr/>
        <p:txBody>
          <a:bodyPr/>
          <a:lstStyle/>
          <a:p>
            <a:fld id="{95FB41EA-974C-2644-9465-4230EFC2F95D}" type="slidenum">
              <a:rPr lang="en-US" smtClean="0"/>
              <a:t>21</a:t>
            </a:fld>
            <a:endParaRPr lang="en-US"/>
          </a:p>
        </p:txBody>
      </p:sp>
    </p:spTree>
    <p:extLst>
      <p:ext uri="{BB962C8B-B14F-4D97-AF65-F5344CB8AC3E}">
        <p14:creationId xmlns:p14="http://schemas.microsoft.com/office/powerpoint/2010/main" val="290688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can check their order history in this page, all required data are fetched from backend, which is a aggression query.</a:t>
            </a:r>
          </a:p>
        </p:txBody>
      </p:sp>
      <p:sp>
        <p:nvSpPr>
          <p:cNvPr id="4" name="Slide Number Placeholder 3"/>
          <p:cNvSpPr>
            <a:spLocks noGrp="1"/>
          </p:cNvSpPr>
          <p:nvPr>
            <p:ph type="sldNum" sz="quarter" idx="5"/>
          </p:nvPr>
        </p:nvSpPr>
        <p:spPr/>
        <p:txBody>
          <a:bodyPr/>
          <a:lstStyle/>
          <a:p>
            <a:fld id="{95FB41EA-974C-2644-9465-4230EFC2F95D}" type="slidenum">
              <a:rPr lang="en-US" smtClean="0"/>
              <a:t>22</a:t>
            </a:fld>
            <a:endParaRPr lang="en-US"/>
          </a:p>
        </p:txBody>
      </p:sp>
    </p:spTree>
    <p:extLst>
      <p:ext uri="{BB962C8B-B14F-4D97-AF65-F5344CB8AC3E}">
        <p14:creationId xmlns:p14="http://schemas.microsoft.com/office/powerpoint/2010/main" val="3552763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check their personal information if they have logged in the system. The user identity, e.g. Customer or Salesperson are also marked next to </a:t>
            </a:r>
            <a:r>
              <a:rPr lang="en-US" dirty="0" err="1"/>
              <a:t>userid</a:t>
            </a:r>
            <a:r>
              <a:rPr lang="en-US" dirty="0"/>
              <a:t>.</a:t>
            </a:r>
          </a:p>
        </p:txBody>
      </p:sp>
      <p:sp>
        <p:nvSpPr>
          <p:cNvPr id="4" name="Slide Number Placeholder 3"/>
          <p:cNvSpPr>
            <a:spLocks noGrp="1"/>
          </p:cNvSpPr>
          <p:nvPr>
            <p:ph type="sldNum" sz="quarter" idx="5"/>
          </p:nvPr>
        </p:nvSpPr>
        <p:spPr/>
        <p:txBody>
          <a:bodyPr/>
          <a:lstStyle/>
          <a:p>
            <a:fld id="{95FB41EA-974C-2644-9465-4230EFC2F95D}" type="slidenum">
              <a:rPr lang="en-US" smtClean="0"/>
              <a:t>23</a:t>
            </a:fld>
            <a:endParaRPr lang="en-US"/>
          </a:p>
        </p:txBody>
      </p:sp>
    </p:spTree>
    <p:extLst>
      <p:ext uri="{BB962C8B-B14F-4D97-AF65-F5344CB8AC3E}">
        <p14:creationId xmlns:p14="http://schemas.microsoft.com/office/powerpoint/2010/main" val="358854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 information including income, gender etc. can be seen as well.</a:t>
            </a:r>
          </a:p>
        </p:txBody>
      </p:sp>
      <p:sp>
        <p:nvSpPr>
          <p:cNvPr id="4" name="Slide Number Placeholder 3"/>
          <p:cNvSpPr>
            <a:spLocks noGrp="1"/>
          </p:cNvSpPr>
          <p:nvPr>
            <p:ph type="sldNum" sz="quarter" idx="5"/>
          </p:nvPr>
        </p:nvSpPr>
        <p:spPr/>
        <p:txBody>
          <a:bodyPr/>
          <a:lstStyle/>
          <a:p>
            <a:fld id="{95FB41EA-974C-2644-9465-4230EFC2F95D}" type="slidenum">
              <a:rPr lang="en-US" smtClean="0"/>
              <a:t>24</a:t>
            </a:fld>
            <a:endParaRPr lang="en-US"/>
          </a:p>
        </p:txBody>
      </p:sp>
    </p:spTree>
    <p:extLst>
      <p:ext uri="{BB962C8B-B14F-4D97-AF65-F5344CB8AC3E}">
        <p14:creationId xmlns:p14="http://schemas.microsoft.com/office/powerpoint/2010/main" val="194310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are able to login and register into our system</a:t>
            </a:r>
          </a:p>
        </p:txBody>
      </p:sp>
      <p:sp>
        <p:nvSpPr>
          <p:cNvPr id="4" name="Slide Number Placeholder 3"/>
          <p:cNvSpPr>
            <a:spLocks noGrp="1"/>
          </p:cNvSpPr>
          <p:nvPr>
            <p:ph type="sldNum" sz="quarter" idx="5"/>
          </p:nvPr>
        </p:nvSpPr>
        <p:spPr/>
        <p:txBody>
          <a:bodyPr/>
          <a:lstStyle/>
          <a:p>
            <a:fld id="{95FB41EA-974C-2644-9465-4230EFC2F95D}" type="slidenum">
              <a:rPr lang="en-US" smtClean="0"/>
              <a:t>25</a:t>
            </a:fld>
            <a:endParaRPr lang="en-US"/>
          </a:p>
        </p:txBody>
      </p:sp>
    </p:spTree>
    <p:extLst>
      <p:ext uri="{BB962C8B-B14F-4D97-AF65-F5344CB8AC3E}">
        <p14:creationId xmlns:p14="http://schemas.microsoft.com/office/powerpoint/2010/main" val="212575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E-R graph, we create the relational schema as the graph shows. The light bulb sign here represents the key, these red values are foreign key. Except the main table required in the project description, we have user, sub transactions, business customers and home customers. The user table is used to uniformly manage all registered user information, including customers and salespersons. Sub transactions are created to allow the main transactions to store multiple goods information at the same time. For example, if we only use the transactions, we will have multiple transaction id with the same “date”, “salesperson id”, “customer id” information for different products. But if we have the sub transactions, we can avoid this duplicate information. Business customers table and home customers table are used to show the information of customers in different types.</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a:t>
            </a:fld>
            <a:endParaRPr lang="zh-CN" altLang="en-US"/>
          </a:p>
        </p:txBody>
      </p:sp>
    </p:spTree>
    <p:extLst>
      <p:ext uri="{BB962C8B-B14F-4D97-AF65-F5344CB8AC3E}">
        <p14:creationId xmlns:p14="http://schemas.microsoft.com/office/powerpoint/2010/main" val="316909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is robust, we handle errors both in front-end and backend. </a:t>
            </a:r>
          </a:p>
        </p:txBody>
      </p:sp>
      <p:sp>
        <p:nvSpPr>
          <p:cNvPr id="4" name="Slide Number Placeholder 3"/>
          <p:cNvSpPr>
            <a:spLocks noGrp="1"/>
          </p:cNvSpPr>
          <p:nvPr>
            <p:ph type="sldNum" sz="quarter" idx="5"/>
          </p:nvPr>
        </p:nvSpPr>
        <p:spPr/>
        <p:txBody>
          <a:bodyPr/>
          <a:lstStyle/>
          <a:p>
            <a:fld id="{95FB41EA-974C-2644-9465-4230EFC2F95D}" type="slidenum">
              <a:rPr lang="en-US" smtClean="0"/>
              <a:t>26</a:t>
            </a:fld>
            <a:endParaRPr lang="en-US"/>
          </a:p>
        </p:txBody>
      </p:sp>
    </p:spTree>
    <p:extLst>
      <p:ext uri="{BB962C8B-B14F-4D97-AF65-F5344CB8AC3E}">
        <p14:creationId xmlns:p14="http://schemas.microsoft.com/office/powerpoint/2010/main" val="382089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frontend design contains more interesting details, for example, you are not able to decrease product number if number is less than 1, the shopping cart page will not show if there’s noting in the cart. Also, is currently number in the inventory is less than 1, we are showing out of stock sign to users.</a:t>
            </a:r>
          </a:p>
        </p:txBody>
      </p:sp>
      <p:sp>
        <p:nvSpPr>
          <p:cNvPr id="4" name="Slide Number Placeholder 3"/>
          <p:cNvSpPr>
            <a:spLocks noGrp="1"/>
          </p:cNvSpPr>
          <p:nvPr>
            <p:ph type="sldNum" sz="quarter" idx="5"/>
          </p:nvPr>
        </p:nvSpPr>
        <p:spPr/>
        <p:txBody>
          <a:bodyPr/>
          <a:lstStyle/>
          <a:p>
            <a:fld id="{95FB41EA-974C-2644-9465-4230EFC2F95D}" type="slidenum">
              <a:rPr lang="en-US" smtClean="0"/>
              <a:t>27</a:t>
            </a:fld>
            <a:endParaRPr lang="en-US"/>
          </a:p>
        </p:txBody>
      </p:sp>
    </p:spTree>
    <p:extLst>
      <p:ext uri="{BB962C8B-B14F-4D97-AF65-F5344CB8AC3E}">
        <p14:creationId xmlns:p14="http://schemas.microsoft.com/office/powerpoint/2010/main" val="4120061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backend, I use the python + flask + </a:t>
            </a:r>
            <a:r>
              <a:rPr lang="en-US" altLang="zh-CN" dirty="0" err="1"/>
              <a:t>mySQL</a:t>
            </a:r>
            <a:r>
              <a:rPr lang="en-US" altLang="zh-CN" dirty="0"/>
              <a:t> to connect to the database. In order to let our front-end use his database, I create a file called “dbinfo.py”, to change the main information to connect to the </a:t>
            </a:r>
            <a:r>
              <a:rPr lang="en-US" altLang="zh-CN" dirty="0" err="1"/>
              <a:t>mySQL</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28</a:t>
            </a:fld>
            <a:endParaRPr lang="zh-CN" altLang="en-US"/>
          </a:p>
        </p:txBody>
      </p:sp>
    </p:spTree>
    <p:extLst>
      <p:ext uri="{BB962C8B-B14F-4D97-AF65-F5344CB8AC3E}">
        <p14:creationId xmlns:p14="http://schemas.microsoft.com/office/powerpoint/2010/main" val="3672110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use the </a:t>
            </a:r>
            <a:r>
              <a:rPr lang="en-US" altLang="zh-CN" dirty="0" err="1"/>
              <a:t>request.args.get</a:t>
            </a:r>
            <a:r>
              <a:rPr lang="en-US" altLang="zh-CN" dirty="0"/>
              <a:t>() to get information from the front-end. Then, using the SQL to write the query statement, and use execute() function to put the SQL query into the </a:t>
            </a:r>
            <a:r>
              <a:rPr lang="en-US" altLang="zh-CN" dirty="0" err="1"/>
              <a:t>mySQL</a:t>
            </a:r>
            <a:r>
              <a:rPr lang="en-US" altLang="zh-CN" dirty="0"/>
              <a:t> system. After that, I handled some error situations such as inputting null values, invalid input values, etc. At last, I write the input query statement and insert the data into the table in the database.</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29</a:t>
            </a:fld>
            <a:endParaRPr lang="zh-CN" altLang="en-US"/>
          </a:p>
        </p:txBody>
      </p:sp>
    </p:spTree>
    <p:extLst>
      <p:ext uri="{BB962C8B-B14F-4D97-AF65-F5344CB8AC3E}">
        <p14:creationId xmlns:p14="http://schemas.microsoft.com/office/powerpoint/2010/main" val="66074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use the </a:t>
            </a:r>
            <a:r>
              <a:rPr lang="en-US" altLang="zh-CN" dirty="0" err="1"/>
              <a:t>request.args.get</a:t>
            </a:r>
            <a:r>
              <a:rPr lang="en-US" altLang="zh-CN" dirty="0"/>
              <a:t>() to get information from the front-end. Then, using the SQL to write the query statement, and use execute() function to put the SQL query into the </a:t>
            </a:r>
            <a:r>
              <a:rPr lang="en-US" altLang="zh-CN" dirty="0" err="1"/>
              <a:t>mySQL</a:t>
            </a:r>
            <a:r>
              <a:rPr lang="en-US" altLang="zh-CN" dirty="0"/>
              <a:t> system. After that, I handled some error situations such as inputting null values, invalid input values, etc. At last, I write the input query statement and insert the data into the table in the database.</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30</a:t>
            </a:fld>
            <a:endParaRPr lang="zh-CN" altLang="en-US"/>
          </a:p>
        </p:txBody>
      </p:sp>
    </p:spTree>
    <p:extLst>
      <p:ext uri="{BB962C8B-B14F-4D97-AF65-F5344CB8AC3E}">
        <p14:creationId xmlns:p14="http://schemas.microsoft.com/office/powerpoint/2010/main" val="1741645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use the </a:t>
            </a:r>
            <a:r>
              <a:rPr lang="en-US" altLang="zh-CN" dirty="0" err="1"/>
              <a:t>request.args.get</a:t>
            </a:r>
            <a:r>
              <a:rPr lang="en-US" altLang="zh-CN" dirty="0"/>
              <a:t>() to get information from the front-end. Then, using the SQL to write the query statement, and use execute() function to put the SQL query into the </a:t>
            </a:r>
            <a:r>
              <a:rPr lang="en-US" altLang="zh-CN" dirty="0" err="1"/>
              <a:t>mySQL</a:t>
            </a:r>
            <a:r>
              <a:rPr lang="en-US" altLang="zh-CN" dirty="0"/>
              <a:t> system. After that, I handled some error situations such as inputting null values, invalid input values, etc. At last, I write the input query statement and insert the data into the table in the database.</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31</a:t>
            </a:fld>
            <a:endParaRPr lang="zh-CN" altLang="en-US"/>
          </a:p>
        </p:txBody>
      </p:sp>
    </p:spTree>
    <p:extLst>
      <p:ext uri="{BB962C8B-B14F-4D97-AF65-F5344CB8AC3E}">
        <p14:creationId xmlns:p14="http://schemas.microsoft.com/office/powerpoint/2010/main" val="3211093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select a example that use the customer ID to query the information of business customer or home customer. First, I handled some special situations such as inputting null values, user non-existence, etc. If there are no more errors, I first query the information in the customers table. Then I use to kind element to help me judge if customer is a business customer or home customer.</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32</a:t>
            </a:fld>
            <a:endParaRPr lang="zh-CN" altLang="en-US"/>
          </a:p>
        </p:txBody>
      </p:sp>
    </p:spTree>
    <p:extLst>
      <p:ext uri="{BB962C8B-B14F-4D97-AF65-F5344CB8AC3E}">
        <p14:creationId xmlns:p14="http://schemas.microsoft.com/office/powerpoint/2010/main" val="3152670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select a example that use the customer ID to query the information of business customer or home customer. First, I handled some special situations such as inputting null values, user non-existence, etc. If there are no more errors, I first query the information in the customers table. Then I use to kind element to help me judge if customer is a business customer or home customer.</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33</a:t>
            </a:fld>
            <a:endParaRPr lang="zh-CN" altLang="en-US"/>
          </a:p>
        </p:txBody>
      </p:sp>
    </p:spTree>
    <p:extLst>
      <p:ext uri="{BB962C8B-B14F-4D97-AF65-F5344CB8AC3E}">
        <p14:creationId xmlns:p14="http://schemas.microsoft.com/office/powerpoint/2010/main" val="1913829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select a example that use the customer ID to query the information of business customer or home customer. First, I handled some special situations such as inputting null values, user non-existence, etc. If there are no more errors, I first query the information in the customers table. Then I use to kind element to help me judge if customer is a business customer or home customer.</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34</a:t>
            </a:fld>
            <a:endParaRPr lang="zh-CN" altLang="en-US"/>
          </a:p>
        </p:txBody>
      </p:sp>
    </p:spTree>
    <p:extLst>
      <p:ext uri="{BB962C8B-B14F-4D97-AF65-F5344CB8AC3E}">
        <p14:creationId xmlns:p14="http://schemas.microsoft.com/office/powerpoint/2010/main" val="113207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choose to show the example of deleting the sub transaction. First, I get the sub transaction id from the front-end, and use the DDL query statement to judge if this sub transaction exist or not. Then I try to delete this sub transaction. If there is no sub transaction with the same main transaction id in the table, I will delete the main transaction.</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35</a:t>
            </a:fld>
            <a:endParaRPr lang="zh-CN" altLang="en-US"/>
          </a:p>
        </p:txBody>
      </p:sp>
    </p:spTree>
    <p:extLst>
      <p:ext uri="{BB962C8B-B14F-4D97-AF65-F5344CB8AC3E}">
        <p14:creationId xmlns:p14="http://schemas.microsoft.com/office/powerpoint/2010/main" val="196479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the relationship does not contain transitive dependencies and partial dependencies on the primary key, id is the only key for each table. Then the Normal Form is BCNF.</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9</a:t>
            </a:fld>
            <a:endParaRPr lang="zh-CN" altLang="en-US"/>
          </a:p>
        </p:txBody>
      </p:sp>
    </p:spTree>
    <p:extLst>
      <p:ext uri="{BB962C8B-B14F-4D97-AF65-F5344CB8AC3E}">
        <p14:creationId xmlns:p14="http://schemas.microsoft.com/office/powerpoint/2010/main" val="1435305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choose to show the example of deleting the sub transaction. First, I get the sub transaction id from the front-end, and use the DDL query statement to judge if this sub transaction exist or not. Then I try to delete this sub transaction. If there is no sub transaction with the same main transaction id in the table, I will delete the main transaction.</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36</a:t>
            </a:fld>
            <a:endParaRPr lang="zh-CN" altLang="en-US"/>
          </a:p>
        </p:txBody>
      </p:sp>
    </p:spTree>
    <p:extLst>
      <p:ext uri="{BB962C8B-B14F-4D97-AF65-F5344CB8AC3E}">
        <p14:creationId xmlns:p14="http://schemas.microsoft.com/office/powerpoint/2010/main" val="27384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error is that the backend doesn’t return in a valid type. Because when using flask to do the backend and front-end, we need to use the </a:t>
            </a:r>
            <a:r>
              <a:rPr lang="en-US" altLang="zh-CN" dirty="0" err="1"/>
              <a:t>render_template</a:t>
            </a:r>
            <a:r>
              <a:rPr lang="en-US" altLang="zh-CN" dirty="0"/>
              <a:t>() function to connect the backend and front-end. However, we use other methods except flask in front-end. So that I change to use the </a:t>
            </a:r>
            <a:r>
              <a:rPr lang="en-US" altLang="zh-CN" dirty="0" err="1"/>
              <a:t>jsonify</a:t>
            </a:r>
            <a:r>
              <a:rPr lang="en-US" altLang="zh-CN" dirty="0"/>
              <a:t>() function to change our information into </a:t>
            </a:r>
            <a:r>
              <a:rPr lang="en-US" altLang="zh-CN" dirty="0" err="1"/>
              <a:t>json</a:t>
            </a:r>
            <a:r>
              <a:rPr lang="en-US" altLang="zh-CN" dirty="0"/>
              <a:t> type, and pass it with the status code from backend to front-end.</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39</a:t>
            </a:fld>
            <a:endParaRPr lang="zh-CN" altLang="en-US"/>
          </a:p>
        </p:txBody>
      </p:sp>
    </p:spTree>
    <p:extLst>
      <p:ext uri="{BB962C8B-B14F-4D97-AF65-F5344CB8AC3E}">
        <p14:creationId xmlns:p14="http://schemas.microsoft.com/office/powerpoint/2010/main" val="60599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error is the </a:t>
            </a:r>
            <a:r>
              <a:rPr lang="en-US" altLang="zh-CN" dirty="0" err="1"/>
              <a:t>QueuePool</a:t>
            </a:r>
            <a:r>
              <a:rPr lang="en-US" altLang="zh-CN" dirty="0"/>
              <a:t> overflow. I found that when I use </a:t>
            </a:r>
            <a:r>
              <a:rPr lang="en-US" altLang="zh-CN" dirty="0" err="1">
                <a:solidFill>
                  <a:srgbClr val="BCBEC4"/>
                </a:solidFill>
                <a:effectLst/>
              </a:rPr>
              <a:t>SQLAlchemy</a:t>
            </a:r>
            <a:r>
              <a:rPr lang="en-US" altLang="zh-CN" dirty="0">
                <a:solidFill>
                  <a:srgbClr val="BCBEC4"/>
                </a:solidFill>
                <a:effectLst/>
              </a:rPr>
              <a:t> methods to operate database, when the front-end stop this operation, python won’t disconnect the backend and database. However, when I use the SQL query statement directly, this problem is solved. So I change the query, insert and delete methods in our code.</a:t>
            </a:r>
          </a:p>
          <a:p>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40</a:t>
            </a:fld>
            <a:endParaRPr lang="zh-CN" altLang="en-US"/>
          </a:p>
        </p:txBody>
      </p:sp>
    </p:spTree>
    <p:extLst>
      <p:ext uri="{BB962C8B-B14F-4D97-AF65-F5344CB8AC3E}">
        <p14:creationId xmlns:p14="http://schemas.microsoft.com/office/powerpoint/2010/main" val="317875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error is the </a:t>
            </a:r>
            <a:r>
              <a:rPr lang="en-US" altLang="zh-CN" dirty="0" err="1"/>
              <a:t>QueuePool</a:t>
            </a:r>
            <a:r>
              <a:rPr lang="en-US" altLang="zh-CN" dirty="0"/>
              <a:t> overflow. I found that when I use </a:t>
            </a:r>
            <a:r>
              <a:rPr lang="en-US" altLang="zh-CN" dirty="0" err="1">
                <a:solidFill>
                  <a:srgbClr val="BCBEC4"/>
                </a:solidFill>
                <a:effectLst/>
              </a:rPr>
              <a:t>SQLAlchemy</a:t>
            </a:r>
            <a:r>
              <a:rPr lang="en-US" altLang="zh-CN" dirty="0">
                <a:solidFill>
                  <a:srgbClr val="BCBEC4"/>
                </a:solidFill>
                <a:effectLst/>
              </a:rPr>
              <a:t> methods to operate database, when the front-end stop this operation, python won’t disconnect the backend and database. However, when I use the SQL query statement directly, this problem is solved. So I change the query, insert and delete methods in our code.</a:t>
            </a:r>
          </a:p>
          <a:p>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41</a:t>
            </a:fld>
            <a:endParaRPr lang="zh-CN" altLang="en-US"/>
          </a:p>
        </p:txBody>
      </p:sp>
    </p:spTree>
    <p:extLst>
      <p:ext uri="{BB962C8B-B14F-4D97-AF65-F5344CB8AC3E}">
        <p14:creationId xmlns:p14="http://schemas.microsoft.com/office/powerpoint/2010/main" val="3678670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BCBEC4"/>
                </a:solidFill>
                <a:effectLst/>
              </a:rPr>
              <a:t>Next, when I try to get the </a:t>
            </a:r>
            <a:r>
              <a:rPr lang="en-US" altLang="zh-CN" dirty="0" err="1">
                <a:solidFill>
                  <a:srgbClr val="BCBEC4"/>
                </a:solidFill>
                <a:effectLst/>
              </a:rPr>
              <a:t>product_id</a:t>
            </a:r>
            <a:r>
              <a:rPr lang="en-US" altLang="zh-CN" dirty="0">
                <a:solidFill>
                  <a:srgbClr val="BCBEC4"/>
                </a:solidFill>
                <a:effectLst/>
              </a:rPr>
              <a:t> value in the product result, it shows this error. I checked the information and found out that the ‘</a:t>
            </a:r>
            <a:r>
              <a:rPr lang="en-US" altLang="zh-CN" dirty="0" err="1">
                <a:solidFill>
                  <a:srgbClr val="BCBEC4"/>
                </a:solidFill>
                <a:effectLst/>
              </a:rPr>
              <a:t>LegacyCursorResult</a:t>
            </a:r>
            <a:r>
              <a:rPr lang="en-US" altLang="zh-CN" dirty="0">
                <a:solidFill>
                  <a:srgbClr val="BCBEC4"/>
                </a:solidFill>
                <a:effectLst/>
              </a:rPr>
              <a:t>’ is a Iterator type for database. </a:t>
            </a:r>
          </a:p>
          <a:p>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42</a:t>
            </a:fld>
            <a:endParaRPr lang="zh-CN" altLang="en-US"/>
          </a:p>
        </p:txBody>
      </p:sp>
    </p:spTree>
    <p:extLst>
      <p:ext uri="{BB962C8B-B14F-4D97-AF65-F5344CB8AC3E}">
        <p14:creationId xmlns:p14="http://schemas.microsoft.com/office/powerpoint/2010/main" val="239127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BCBEC4"/>
                </a:solidFill>
                <a:effectLst/>
              </a:rPr>
              <a:t>Next, when I try to get the </a:t>
            </a:r>
            <a:r>
              <a:rPr lang="en-US" altLang="zh-CN" dirty="0" err="1">
                <a:solidFill>
                  <a:srgbClr val="BCBEC4"/>
                </a:solidFill>
                <a:effectLst/>
              </a:rPr>
              <a:t>product_id</a:t>
            </a:r>
            <a:r>
              <a:rPr lang="en-US" altLang="zh-CN" dirty="0">
                <a:solidFill>
                  <a:srgbClr val="BCBEC4"/>
                </a:solidFill>
                <a:effectLst/>
              </a:rPr>
              <a:t> value in the product result, it shows this error. I checked the information and found out that the ‘</a:t>
            </a:r>
            <a:r>
              <a:rPr lang="en-US" altLang="zh-CN" dirty="0" err="1">
                <a:solidFill>
                  <a:srgbClr val="BCBEC4"/>
                </a:solidFill>
                <a:effectLst/>
              </a:rPr>
              <a:t>LegacyCursorResult</a:t>
            </a:r>
            <a:r>
              <a:rPr lang="en-US" altLang="zh-CN" dirty="0">
                <a:solidFill>
                  <a:srgbClr val="BCBEC4"/>
                </a:solidFill>
                <a:effectLst/>
              </a:rPr>
              <a:t>’ is a Iterator type for database. Then I use the function next() to get the data from the iterator to solve this error.</a:t>
            </a:r>
          </a:p>
          <a:p>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43</a:t>
            </a:fld>
            <a:endParaRPr lang="zh-CN" altLang="en-US"/>
          </a:p>
        </p:txBody>
      </p:sp>
    </p:spTree>
    <p:extLst>
      <p:ext uri="{BB962C8B-B14F-4D97-AF65-F5344CB8AC3E}">
        <p14:creationId xmlns:p14="http://schemas.microsoft.com/office/powerpoint/2010/main" val="2311699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BCBEC4"/>
                </a:solidFill>
                <a:effectLst/>
              </a:rPr>
              <a:t>Next error is “raise </a:t>
            </a:r>
            <a:r>
              <a:rPr lang="en-US" altLang="zh-CN" dirty="0" err="1">
                <a:solidFill>
                  <a:srgbClr val="BCBEC4"/>
                </a:solidFill>
                <a:effectLst/>
              </a:rPr>
              <a:t>StopIteration</a:t>
            </a:r>
            <a:r>
              <a:rPr lang="en-US" altLang="zh-CN" dirty="0">
                <a:solidFill>
                  <a:srgbClr val="BCBEC4"/>
                </a:solidFill>
                <a:effectLst/>
              </a:rPr>
              <a:t>()”. Because I try to use the next() function on a iterator that have nothing in it. So I also change the method to detect the none value to solve this error.</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44</a:t>
            </a:fld>
            <a:endParaRPr lang="zh-CN" altLang="en-US"/>
          </a:p>
        </p:txBody>
      </p:sp>
    </p:spTree>
    <p:extLst>
      <p:ext uri="{BB962C8B-B14F-4D97-AF65-F5344CB8AC3E}">
        <p14:creationId xmlns:p14="http://schemas.microsoft.com/office/powerpoint/2010/main" val="253710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altLang="zh-CN" dirty="0"/>
              <a:t>e use next.js as frontend framework and flask as backend. We use </a:t>
            </a:r>
            <a:r>
              <a:rPr lang="en-US" altLang="zh-CN" dirty="0" err="1"/>
              <a:t>mysql</a:t>
            </a:r>
            <a:r>
              <a:rPr lang="en-US" altLang="zh-CN" dirty="0"/>
              <a:t> as database and connect it with backend. Front-end request data from backend through http protocol. </a:t>
            </a:r>
            <a:endParaRPr lang="en-US" dirty="0"/>
          </a:p>
        </p:txBody>
      </p:sp>
      <p:sp>
        <p:nvSpPr>
          <p:cNvPr id="4" name="Slide Number Placeholder 3"/>
          <p:cNvSpPr>
            <a:spLocks noGrp="1"/>
          </p:cNvSpPr>
          <p:nvPr>
            <p:ph type="sldNum" sz="quarter" idx="5"/>
          </p:nvPr>
        </p:nvSpPr>
        <p:spPr/>
        <p:txBody>
          <a:bodyPr/>
          <a:lstStyle/>
          <a:p>
            <a:fld id="{95FB41EA-974C-2644-9465-4230EFC2F95D}" type="slidenum">
              <a:rPr lang="en-US" smtClean="0"/>
              <a:t>10</a:t>
            </a:fld>
            <a:endParaRPr lang="en-US"/>
          </a:p>
        </p:txBody>
      </p:sp>
    </p:spTree>
    <p:extLst>
      <p:ext uri="{BB962C8B-B14F-4D97-AF65-F5344CB8AC3E}">
        <p14:creationId xmlns:p14="http://schemas.microsoft.com/office/powerpoint/2010/main" val="70897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kern="1200" dirty="0">
                <a:solidFill>
                  <a:srgbClr val="000000"/>
                </a:solidFill>
                <a:effectLst/>
                <a:latin typeface="等线" panose="02010600030101010101" pitchFamily="2" charset="-122"/>
                <a:ea typeface="等线" panose="02010600030101010101" pitchFamily="2" charset="-122"/>
                <a:cs typeface="+mn-cs"/>
              </a:rPr>
              <a:t>More specifically, we have deployed our app behind nginx, which make user able to access both frontend and backend under same domain.</a:t>
            </a:r>
            <a:endParaRPr lang="en-US" dirty="0"/>
          </a:p>
        </p:txBody>
      </p:sp>
      <p:sp>
        <p:nvSpPr>
          <p:cNvPr id="4" name="Slide Number Placeholder 3"/>
          <p:cNvSpPr>
            <a:spLocks noGrp="1"/>
          </p:cNvSpPr>
          <p:nvPr>
            <p:ph type="sldNum" sz="quarter" idx="5"/>
          </p:nvPr>
        </p:nvSpPr>
        <p:spPr/>
        <p:txBody>
          <a:bodyPr/>
          <a:lstStyle/>
          <a:p>
            <a:fld id="{95FB41EA-974C-2644-9465-4230EFC2F95D}" type="slidenum">
              <a:rPr lang="en-US" smtClean="0"/>
              <a:t>11</a:t>
            </a:fld>
            <a:endParaRPr lang="en-US"/>
          </a:p>
        </p:txBody>
      </p:sp>
    </p:spTree>
    <p:extLst>
      <p:ext uri="{BB962C8B-B14F-4D97-AF65-F5344CB8AC3E}">
        <p14:creationId xmlns:p14="http://schemas.microsoft.com/office/powerpoint/2010/main" val="193574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F1F1F"/>
                </a:solidFill>
                <a:effectLst/>
                <a:latin typeface="Google Sans"/>
              </a:rPr>
              <a:t>To manage complex interfaces, we use API documentation to track the connection of the front-end and back-end.</a:t>
            </a:r>
            <a:endParaRPr lang="en-US" dirty="0"/>
          </a:p>
        </p:txBody>
      </p:sp>
      <p:sp>
        <p:nvSpPr>
          <p:cNvPr id="4" name="Slide Number Placeholder 3"/>
          <p:cNvSpPr>
            <a:spLocks noGrp="1"/>
          </p:cNvSpPr>
          <p:nvPr>
            <p:ph type="sldNum" sz="quarter" idx="5"/>
          </p:nvPr>
        </p:nvSpPr>
        <p:spPr/>
        <p:txBody>
          <a:bodyPr/>
          <a:lstStyle/>
          <a:p>
            <a:fld id="{95FB41EA-974C-2644-9465-4230EFC2F95D}" type="slidenum">
              <a:rPr lang="en-US" smtClean="0"/>
              <a:t>12</a:t>
            </a:fld>
            <a:endParaRPr lang="en-US"/>
          </a:p>
        </p:txBody>
      </p:sp>
    </p:spTree>
    <p:extLst>
      <p:ext uri="{BB962C8B-B14F-4D97-AF65-F5344CB8AC3E}">
        <p14:creationId xmlns:p14="http://schemas.microsoft.com/office/powerpoint/2010/main" val="232709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documentation we wrote before coding. First the function we want to create is importing data into database. Including user, customer, salesperson, store, region, product business customer and home customer.</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13</a:t>
            </a:fld>
            <a:endParaRPr lang="zh-CN" altLang="en-US"/>
          </a:p>
        </p:txBody>
      </p:sp>
    </p:spTree>
    <p:extLst>
      <p:ext uri="{BB962C8B-B14F-4D97-AF65-F5344CB8AC3E}">
        <p14:creationId xmlns:p14="http://schemas.microsoft.com/office/powerpoint/2010/main" val="21884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the main function for our system, the order function. Including transaction and sub transaction. In transaction generation, customer create a transaction and select the salesperson. Then the system will get the date, customer id and transaction id itself. In sub transaction generation, customers will select multiple products and their quantities. The system will create a sub transaction id, then connect the sub transaction to the main transaction.</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14</a:t>
            </a:fld>
            <a:endParaRPr lang="zh-CN" altLang="en-US"/>
          </a:p>
        </p:txBody>
      </p:sp>
    </p:spTree>
    <p:extLst>
      <p:ext uri="{BB962C8B-B14F-4D97-AF65-F5344CB8AC3E}">
        <p14:creationId xmlns:p14="http://schemas.microsoft.com/office/powerpoint/2010/main" val="4281551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is the main function for our system, the order function. Including transaction and sub transaction. In transaction generation, customer create a transaction and select the salesperson. Then the system will get the date, customer id and transaction id itself. In sub transaction generation, customers will select multiple products and their quantities. The system will create a sub transaction id, then connect the sub transaction to the main transaction.</a:t>
            </a:r>
            <a:endParaRPr lang="zh-CN" altLang="en-US" dirty="0"/>
          </a:p>
        </p:txBody>
      </p:sp>
      <p:sp>
        <p:nvSpPr>
          <p:cNvPr id="4" name="灯片编号占位符 3"/>
          <p:cNvSpPr>
            <a:spLocks noGrp="1"/>
          </p:cNvSpPr>
          <p:nvPr>
            <p:ph type="sldNum" sz="quarter" idx="5"/>
          </p:nvPr>
        </p:nvSpPr>
        <p:spPr/>
        <p:txBody>
          <a:bodyPr/>
          <a:lstStyle/>
          <a:p>
            <a:fld id="{CCEDA41D-DAAB-4707-B688-CB123BAB0C83}" type="slidenum">
              <a:rPr lang="zh-CN" altLang="en-US" smtClean="0"/>
              <a:t>15</a:t>
            </a:fld>
            <a:endParaRPr lang="zh-CN" altLang="en-US"/>
          </a:p>
        </p:txBody>
      </p:sp>
    </p:spTree>
    <p:extLst>
      <p:ext uri="{BB962C8B-B14F-4D97-AF65-F5344CB8AC3E}">
        <p14:creationId xmlns:p14="http://schemas.microsoft.com/office/powerpoint/2010/main" val="49648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28CDC907-D111-4063-9D9A-AC6D06871DB0}"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726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488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31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739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995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0938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495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47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8CDC907-D111-4063-9D9A-AC6D06871DB0}" type="slidenum">
              <a:rPr lang="zh-CN" altLang="en-US" smtClean="0"/>
              <a:t>‹#›</a:t>
            </a:fld>
            <a:endParaRPr lang="zh-CN" altLang="en-US"/>
          </a:p>
        </p:txBody>
      </p:sp>
    </p:spTree>
    <p:extLst>
      <p:ext uri="{BB962C8B-B14F-4D97-AF65-F5344CB8AC3E}">
        <p14:creationId xmlns:p14="http://schemas.microsoft.com/office/powerpoint/2010/main" val="68266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6CE21F-E599-44B2-A585-C7A819B05DDD}" type="datetimeFigureOut">
              <a:rPr lang="zh-CN" altLang="en-US" smtClean="0"/>
              <a:t>2023/11/27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875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76CE21F-E599-44B2-A585-C7A819B05DDD}" type="datetimeFigureOut">
              <a:rPr lang="zh-CN" altLang="en-US" smtClean="0"/>
              <a:t>2023/11/27</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28CDC907-D111-4063-9D9A-AC6D06871DB0}"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9456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6CE21F-E599-44B2-A585-C7A819B05DDD}" type="datetimeFigureOut">
              <a:rPr lang="zh-CN" altLang="en-US" smtClean="0"/>
              <a:t>2023/11/27</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CDC907-D111-4063-9D9A-AC6D06871DB0}"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1471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4ED0F-B86D-A749-C10C-C1970EFBA720}"/>
              </a:ext>
            </a:extLst>
          </p:cNvPr>
          <p:cNvSpPr>
            <a:spLocks noGrp="1"/>
          </p:cNvSpPr>
          <p:nvPr>
            <p:ph type="ctr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Final Report for Database Management</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857B3481-FFC5-4ED4-78D7-8B0BDAB256FA}"/>
              </a:ext>
            </a:extLst>
          </p:cNvPr>
          <p:cNvSpPr>
            <a:spLocks noGrp="1"/>
          </p:cNvSpPr>
          <p:nvPr>
            <p:ph type="subTitle" idx="1"/>
          </p:nvPr>
        </p:nvSpPr>
        <p:spPr/>
        <p:txBody>
          <a:bodyPr/>
          <a:lstStyle/>
          <a:p>
            <a:r>
              <a:rPr lang="en-US" altLang="zh-CN" dirty="0"/>
              <a:t>Guofeng Tang, </a:t>
            </a:r>
            <a:r>
              <a:rPr lang="en-US" altLang="zh-CN" dirty="0" err="1"/>
              <a:t>Jiacheng</a:t>
            </a:r>
            <a:r>
              <a:rPr lang="en-US" altLang="zh-CN" dirty="0"/>
              <a:t> Xue</a:t>
            </a:r>
            <a:endParaRPr lang="zh-CN" altLang="en-US" dirty="0"/>
          </a:p>
        </p:txBody>
      </p:sp>
    </p:spTree>
    <p:extLst>
      <p:ext uri="{BB962C8B-B14F-4D97-AF65-F5344CB8AC3E}">
        <p14:creationId xmlns:p14="http://schemas.microsoft.com/office/powerpoint/2010/main" val="2716137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778669"/>
          </a:xfrm>
        </p:spPr>
        <p:txBody>
          <a:bodyPr/>
          <a:lstStyle/>
          <a:p>
            <a:r>
              <a:rPr lang="en-US" dirty="0"/>
              <a:t>Front-end and back-end connection</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a:xfrm>
            <a:off x="838200" y="512065"/>
            <a:ext cx="10515600" cy="689719"/>
          </a:xfrm>
        </p:spPr>
        <p:txBody>
          <a:bodyPr/>
          <a:lstStyle/>
          <a:p>
            <a:r>
              <a:rPr lang="en-US" dirty="0"/>
              <a:t>System Implementation</a:t>
            </a:r>
          </a:p>
        </p:txBody>
      </p:sp>
      <p:pic>
        <p:nvPicPr>
          <p:cNvPr id="10" name="Picture 9">
            <a:extLst>
              <a:ext uri="{FF2B5EF4-FFF2-40B4-BE49-F238E27FC236}">
                <a16:creationId xmlns:a16="http://schemas.microsoft.com/office/drawing/2014/main" id="{7D894E59-F28F-4C66-2464-42ADFA1A9A10}"/>
              </a:ext>
            </a:extLst>
          </p:cNvPr>
          <p:cNvPicPr>
            <a:picLocks noChangeAspect="1"/>
          </p:cNvPicPr>
          <p:nvPr/>
        </p:nvPicPr>
        <p:blipFill>
          <a:blip r:embed="rId3"/>
          <a:stretch>
            <a:fillRect/>
          </a:stretch>
        </p:blipFill>
        <p:spPr>
          <a:xfrm>
            <a:off x="838201" y="2031999"/>
            <a:ext cx="5266804" cy="4044335"/>
          </a:xfrm>
          <a:prstGeom prst="rect">
            <a:avLst/>
          </a:prstGeom>
        </p:spPr>
      </p:pic>
    </p:spTree>
    <p:extLst>
      <p:ext uri="{BB962C8B-B14F-4D97-AF65-F5344CB8AC3E}">
        <p14:creationId xmlns:p14="http://schemas.microsoft.com/office/powerpoint/2010/main" val="4189157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778669"/>
          </a:xfrm>
        </p:spPr>
        <p:txBody>
          <a:bodyPr/>
          <a:lstStyle/>
          <a:p>
            <a:r>
              <a:rPr lang="en-US" dirty="0"/>
              <a:t>Front-end and back-end connection</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a:xfrm>
            <a:off x="838200" y="512065"/>
            <a:ext cx="10515600" cy="689719"/>
          </a:xfrm>
        </p:spPr>
        <p:txBody>
          <a:bodyPr/>
          <a:lstStyle/>
          <a:p>
            <a:r>
              <a:rPr lang="en-US" dirty="0"/>
              <a:t>System Implementation</a:t>
            </a:r>
          </a:p>
        </p:txBody>
      </p:sp>
      <p:pic>
        <p:nvPicPr>
          <p:cNvPr id="10" name="Picture 9">
            <a:extLst>
              <a:ext uri="{FF2B5EF4-FFF2-40B4-BE49-F238E27FC236}">
                <a16:creationId xmlns:a16="http://schemas.microsoft.com/office/drawing/2014/main" id="{7D894E59-F28F-4C66-2464-42ADFA1A9A10}"/>
              </a:ext>
            </a:extLst>
          </p:cNvPr>
          <p:cNvPicPr>
            <a:picLocks noChangeAspect="1"/>
          </p:cNvPicPr>
          <p:nvPr/>
        </p:nvPicPr>
        <p:blipFill>
          <a:blip r:embed="rId3"/>
          <a:stretch>
            <a:fillRect/>
          </a:stretch>
        </p:blipFill>
        <p:spPr>
          <a:xfrm>
            <a:off x="838201" y="2031999"/>
            <a:ext cx="5266804" cy="4044335"/>
          </a:xfrm>
          <a:prstGeom prst="rect">
            <a:avLst/>
          </a:prstGeom>
        </p:spPr>
      </p:pic>
      <p:pic>
        <p:nvPicPr>
          <p:cNvPr id="1026" name="Picture 2">
            <a:extLst>
              <a:ext uri="{FF2B5EF4-FFF2-40B4-BE49-F238E27FC236}">
                <a16:creationId xmlns:a16="http://schemas.microsoft.com/office/drawing/2014/main" id="{4AC80FF3-C65F-118B-2E36-677E72A74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184604" y="2839083"/>
            <a:ext cx="5855721" cy="1789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8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778669"/>
          </a:xfrm>
        </p:spPr>
        <p:txBody>
          <a:bodyPr/>
          <a:lstStyle/>
          <a:p>
            <a:r>
              <a:rPr lang="en-US" dirty="0"/>
              <a:t>API docs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a:xfrm>
            <a:off x="838200" y="512065"/>
            <a:ext cx="10515600" cy="689719"/>
          </a:xfrm>
        </p:spPr>
        <p:txBody>
          <a:bodyPr/>
          <a:lstStyle/>
          <a:p>
            <a:r>
              <a:rPr lang="en-US" dirty="0"/>
              <a:t>API</a:t>
            </a:r>
          </a:p>
        </p:txBody>
      </p:sp>
      <p:pic>
        <p:nvPicPr>
          <p:cNvPr id="5" name="Picture 4">
            <a:extLst>
              <a:ext uri="{FF2B5EF4-FFF2-40B4-BE49-F238E27FC236}">
                <a16:creationId xmlns:a16="http://schemas.microsoft.com/office/drawing/2014/main" id="{1CF1A878-D914-3F28-D29C-831355276340}"/>
              </a:ext>
            </a:extLst>
          </p:cNvPr>
          <p:cNvPicPr>
            <a:picLocks noChangeAspect="1"/>
          </p:cNvPicPr>
          <p:nvPr/>
        </p:nvPicPr>
        <p:blipFill>
          <a:blip r:embed="rId3"/>
          <a:stretch>
            <a:fillRect/>
          </a:stretch>
        </p:blipFill>
        <p:spPr>
          <a:xfrm>
            <a:off x="3183565" y="2032000"/>
            <a:ext cx="5824870" cy="4357866"/>
          </a:xfrm>
          <a:prstGeom prst="rect">
            <a:avLst/>
          </a:prstGeom>
        </p:spPr>
      </p:pic>
    </p:spTree>
    <p:extLst>
      <p:ext uri="{BB962C8B-B14F-4D97-AF65-F5344CB8AC3E}">
        <p14:creationId xmlns:p14="http://schemas.microsoft.com/office/powerpoint/2010/main" val="284919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pic>
        <p:nvPicPr>
          <p:cNvPr id="8" name="内容占位符 7">
            <a:extLst>
              <a:ext uri="{FF2B5EF4-FFF2-40B4-BE49-F238E27FC236}">
                <a16:creationId xmlns:a16="http://schemas.microsoft.com/office/drawing/2014/main" id="{F6D2F976-3864-CC10-A135-4C2636EC1178}"/>
              </a:ext>
            </a:extLst>
          </p:cNvPr>
          <p:cNvPicPr>
            <a:picLocks noGrp="1" noChangeAspect="1"/>
          </p:cNvPicPr>
          <p:nvPr>
            <p:ph idx="1"/>
          </p:nvPr>
        </p:nvPicPr>
        <p:blipFill>
          <a:blip r:embed="rId3"/>
          <a:stretch>
            <a:fillRect/>
          </a:stretch>
        </p:blipFill>
        <p:spPr>
          <a:xfrm>
            <a:off x="3083430" y="2075758"/>
            <a:ext cx="6025140" cy="3901223"/>
          </a:xfrm>
        </p:spPr>
      </p:pic>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Register function</a:t>
            </a:r>
            <a:endParaRPr lang="zh-CN" altLang="en-US" dirty="0"/>
          </a:p>
        </p:txBody>
      </p:sp>
    </p:spTree>
    <p:extLst>
      <p:ext uri="{BB962C8B-B14F-4D97-AF65-F5344CB8AC3E}">
        <p14:creationId xmlns:p14="http://schemas.microsoft.com/office/powerpoint/2010/main" val="294299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order function</a:t>
            </a:r>
            <a:endParaRPr lang="zh-CN" altLang="en-US" dirty="0"/>
          </a:p>
        </p:txBody>
      </p:sp>
      <p:pic>
        <p:nvPicPr>
          <p:cNvPr id="10" name="内容占位符 9">
            <a:extLst>
              <a:ext uri="{FF2B5EF4-FFF2-40B4-BE49-F238E27FC236}">
                <a16:creationId xmlns:a16="http://schemas.microsoft.com/office/drawing/2014/main" id="{2617C535-6C25-E145-22F1-6972FEA031F4}"/>
              </a:ext>
            </a:extLst>
          </p:cNvPr>
          <p:cNvPicPr>
            <a:picLocks noGrp="1" noChangeAspect="1"/>
          </p:cNvPicPr>
          <p:nvPr>
            <p:ph idx="1"/>
          </p:nvPr>
        </p:nvPicPr>
        <p:blipFill>
          <a:blip r:embed="rId3"/>
          <a:stretch>
            <a:fillRect/>
          </a:stretch>
        </p:blipFill>
        <p:spPr>
          <a:xfrm>
            <a:off x="2363915" y="1115696"/>
            <a:ext cx="7464170" cy="1704720"/>
          </a:xfrm>
        </p:spPr>
      </p:pic>
      <p:pic>
        <p:nvPicPr>
          <p:cNvPr id="14" name="图片 13">
            <a:extLst>
              <a:ext uri="{FF2B5EF4-FFF2-40B4-BE49-F238E27FC236}">
                <a16:creationId xmlns:a16="http://schemas.microsoft.com/office/drawing/2014/main" id="{8D77D1A7-0661-6CDE-7D9E-8606EBA7A696}"/>
              </a:ext>
            </a:extLst>
          </p:cNvPr>
          <p:cNvPicPr>
            <a:picLocks noChangeAspect="1"/>
          </p:cNvPicPr>
          <p:nvPr/>
        </p:nvPicPr>
        <p:blipFill>
          <a:blip r:embed="rId4"/>
          <a:stretch>
            <a:fillRect/>
          </a:stretch>
        </p:blipFill>
        <p:spPr>
          <a:xfrm>
            <a:off x="3003792" y="3228456"/>
            <a:ext cx="6184416" cy="2365748"/>
          </a:xfrm>
          <a:prstGeom prst="rect">
            <a:avLst/>
          </a:prstGeom>
        </p:spPr>
      </p:pic>
    </p:spTree>
    <p:extLst>
      <p:ext uri="{BB962C8B-B14F-4D97-AF65-F5344CB8AC3E}">
        <p14:creationId xmlns:p14="http://schemas.microsoft.com/office/powerpoint/2010/main" val="365167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order function</a:t>
            </a:r>
            <a:endParaRPr lang="zh-CN" altLang="en-US" dirty="0"/>
          </a:p>
        </p:txBody>
      </p:sp>
      <p:pic>
        <p:nvPicPr>
          <p:cNvPr id="10" name="内容占位符 9">
            <a:extLst>
              <a:ext uri="{FF2B5EF4-FFF2-40B4-BE49-F238E27FC236}">
                <a16:creationId xmlns:a16="http://schemas.microsoft.com/office/drawing/2014/main" id="{2617C535-6C25-E145-22F1-6972FEA031F4}"/>
              </a:ext>
            </a:extLst>
          </p:cNvPr>
          <p:cNvPicPr>
            <a:picLocks noGrp="1" noChangeAspect="1"/>
          </p:cNvPicPr>
          <p:nvPr>
            <p:ph idx="1"/>
          </p:nvPr>
        </p:nvPicPr>
        <p:blipFill>
          <a:blip r:embed="rId3"/>
          <a:stretch>
            <a:fillRect/>
          </a:stretch>
        </p:blipFill>
        <p:spPr>
          <a:xfrm>
            <a:off x="2363915" y="1115696"/>
            <a:ext cx="7464170" cy="1704720"/>
          </a:xfrm>
        </p:spPr>
      </p:pic>
      <p:pic>
        <p:nvPicPr>
          <p:cNvPr id="4" name="图片 3">
            <a:extLst>
              <a:ext uri="{FF2B5EF4-FFF2-40B4-BE49-F238E27FC236}">
                <a16:creationId xmlns:a16="http://schemas.microsoft.com/office/drawing/2014/main" id="{DB15FD19-0EF4-65E8-8E5C-6BA0D29A2E71}"/>
              </a:ext>
            </a:extLst>
          </p:cNvPr>
          <p:cNvPicPr>
            <a:picLocks noChangeAspect="1"/>
          </p:cNvPicPr>
          <p:nvPr/>
        </p:nvPicPr>
        <p:blipFill>
          <a:blip r:embed="rId4"/>
          <a:stretch>
            <a:fillRect/>
          </a:stretch>
        </p:blipFill>
        <p:spPr>
          <a:xfrm>
            <a:off x="2933752" y="3356547"/>
            <a:ext cx="6638925" cy="1362075"/>
          </a:xfrm>
          <a:prstGeom prst="rect">
            <a:avLst/>
          </a:prstGeom>
        </p:spPr>
      </p:pic>
    </p:spTree>
    <p:extLst>
      <p:ext uri="{BB962C8B-B14F-4D97-AF65-F5344CB8AC3E}">
        <p14:creationId xmlns:p14="http://schemas.microsoft.com/office/powerpoint/2010/main" val="181609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query function</a:t>
            </a:r>
            <a:endParaRPr lang="zh-CN" altLang="en-US" dirty="0"/>
          </a:p>
        </p:txBody>
      </p:sp>
      <p:pic>
        <p:nvPicPr>
          <p:cNvPr id="15" name="内容占位符 14">
            <a:extLst>
              <a:ext uri="{FF2B5EF4-FFF2-40B4-BE49-F238E27FC236}">
                <a16:creationId xmlns:a16="http://schemas.microsoft.com/office/drawing/2014/main" id="{7BF3BFB2-200F-8820-E7BA-7F9F024DA7F8}"/>
              </a:ext>
            </a:extLst>
          </p:cNvPr>
          <p:cNvPicPr>
            <a:picLocks noGrp="1" noChangeAspect="1"/>
          </p:cNvPicPr>
          <p:nvPr>
            <p:ph idx="1"/>
          </p:nvPr>
        </p:nvPicPr>
        <p:blipFill>
          <a:blip r:embed="rId3"/>
          <a:stretch>
            <a:fillRect/>
          </a:stretch>
        </p:blipFill>
        <p:spPr>
          <a:xfrm>
            <a:off x="3088472" y="1015852"/>
            <a:ext cx="6015055" cy="5125204"/>
          </a:xfrm>
        </p:spPr>
      </p:pic>
      <p:pic>
        <p:nvPicPr>
          <p:cNvPr id="17" name="图片 16">
            <a:extLst>
              <a:ext uri="{FF2B5EF4-FFF2-40B4-BE49-F238E27FC236}">
                <a16:creationId xmlns:a16="http://schemas.microsoft.com/office/drawing/2014/main" id="{7FA9F6E4-16EA-961C-9B1D-D5257E1EA575}"/>
              </a:ext>
            </a:extLst>
          </p:cNvPr>
          <p:cNvPicPr>
            <a:picLocks noChangeAspect="1"/>
          </p:cNvPicPr>
          <p:nvPr/>
        </p:nvPicPr>
        <p:blipFill>
          <a:blip r:embed="rId4"/>
          <a:stretch>
            <a:fillRect/>
          </a:stretch>
        </p:blipFill>
        <p:spPr>
          <a:xfrm>
            <a:off x="3548062" y="2624137"/>
            <a:ext cx="5095875" cy="1609725"/>
          </a:xfrm>
          <a:prstGeom prst="rect">
            <a:avLst/>
          </a:prstGeom>
        </p:spPr>
      </p:pic>
    </p:spTree>
    <p:extLst>
      <p:ext uri="{BB962C8B-B14F-4D97-AF65-F5344CB8AC3E}">
        <p14:creationId xmlns:p14="http://schemas.microsoft.com/office/powerpoint/2010/main" val="380021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delete function</a:t>
            </a:r>
            <a:endParaRPr lang="zh-CN" altLang="en-US" dirty="0"/>
          </a:p>
        </p:txBody>
      </p:sp>
      <p:pic>
        <p:nvPicPr>
          <p:cNvPr id="17" name="图片 16">
            <a:extLst>
              <a:ext uri="{FF2B5EF4-FFF2-40B4-BE49-F238E27FC236}">
                <a16:creationId xmlns:a16="http://schemas.microsoft.com/office/drawing/2014/main" id="{7FA9F6E4-16EA-961C-9B1D-D5257E1EA575}"/>
              </a:ext>
            </a:extLst>
          </p:cNvPr>
          <p:cNvPicPr>
            <a:picLocks noChangeAspect="1"/>
          </p:cNvPicPr>
          <p:nvPr/>
        </p:nvPicPr>
        <p:blipFill>
          <a:blip r:embed="rId3"/>
          <a:stretch>
            <a:fillRect/>
          </a:stretch>
        </p:blipFill>
        <p:spPr>
          <a:xfrm>
            <a:off x="3200374" y="1464215"/>
            <a:ext cx="5791252" cy="1829386"/>
          </a:xfrm>
          <a:prstGeom prst="rect">
            <a:avLst/>
          </a:prstGeom>
        </p:spPr>
      </p:pic>
    </p:spTree>
    <p:extLst>
      <p:ext uri="{BB962C8B-B14F-4D97-AF65-F5344CB8AC3E}">
        <p14:creationId xmlns:p14="http://schemas.microsoft.com/office/powerpoint/2010/main" val="80974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5"/>
            <a:ext cx="9603275" cy="500820"/>
          </a:xfrm>
        </p:spPr>
        <p:txBody>
          <a:bodyPr>
            <a:normAutofit fontScale="90000"/>
          </a:bodyPr>
          <a:lstStyle/>
          <a:p>
            <a:r>
              <a:rPr lang="en-US" altLang="zh-CN" dirty="0"/>
              <a:t>The function  assumption for system</a:t>
            </a:r>
            <a:endParaRPr lang="zh-CN" altLang="en-US" dirty="0"/>
          </a:p>
        </p:txBody>
      </p:sp>
      <p:sp>
        <p:nvSpPr>
          <p:cNvPr id="5" name="标题 1">
            <a:extLst>
              <a:ext uri="{FF2B5EF4-FFF2-40B4-BE49-F238E27FC236}">
                <a16:creationId xmlns:a16="http://schemas.microsoft.com/office/drawing/2014/main" id="{43EAB8A1-5ADD-1A61-AC42-C9FD2B61BE6B}"/>
              </a:ext>
            </a:extLst>
          </p:cNvPr>
          <p:cNvSpPr txBox="1">
            <a:spLocks/>
          </p:cNvSpPr>
          <p:nvPr/>
        </p:nvSpPr>
        <p:spPr>
          <a:xfrm>
            <a:off x="1451578" y="658745"/>
            <a:ext cx="9603275" cy="334467"/>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other function</a:t>
            </a:r>
            <a:endParaRPr lang="zh-CN" altLang="en-US" dirty="0"/>
          </a:p>
        </p:txBody>
      </p:sp>
      <p:pic>
        <p:nvPicPr>
          <p:cNvPr id="4" name="图片 3">
            <a:extLst>
              <a:ext uri="{FF2B5EF4-FFF2-40B4-BE49-F238E27FC236}">
                <a16:creationId xmlns:a16="http://schemas.microsoft.com/office/drawing/2014/main" id="{B1F3EF3C-71DF-0FC9-41A7-82ADDB8D71D3}"/>
              </a:ext>
            </a:extLst>
          </p:cNvPr>
          <p:cNvPicPr>
            <a:picLocks noChangeAspect="1"/>
          </p:cNvPicPr>
          <p:nvPr/>
        </p:nvPicPr>
        <p:blipFill>
          <a:blip r:embed="rId3"/>
          <a:stretch>
            <a:fillRect/>
          </a:stretch>
        </p:blipFill>
        <p:spPr>
          <a:xfrm>
            <a:off x="3849860" y="1964427"/>
            <a:ext cx="4492280" cy="2537205"/>
          </a:xfrm>
          <a:prstGeom prst="rect">
            <a:avLst/>
          </a:prstGeom>
        </p:spPr>
      </p:pic>
    </p:spTree>
    <p:extLst>
      <p:ext uri="{BB962C8B-B14F-4D97-AF65-F5344CB8AC3E}">
        <p14:creationId xmlns:p14="http://schemas.microsoft.com/office/powerpoint/2010/main" val="109133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Browse products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B610208A-7540-0D26-E870-F06673062C72}"/>
              </a:ext>
            </a:extLst>
          </p:cNvPr>
          <p:cNvPicPr>
            <a:picLocks noChangeAspect="1"/>
          </p:cNvPicPr>
          <p:nvPr/>
        </p:nvPicPr>
        <p:blipFill>
          <a:blip r:embed="rId3"/>
          <a:stretch>
            <a:fillRect/>
          </a:stretch>
        </p:blipFill>
        <p:spPr>
          <a:xfrm>
            <a:off x="2868185" y="2013635"/>
            <a:ext cx="6455629" cy="4186773"/>
          </a:xfrm>
          <a:prstGeom prst="rect">
            <a:avLst/>
          </a:prstGeom>
        </p:spPr>
      </p:pic>
    </p:spTree>
    <p:extLst>
      <p:ext uri="{BB962C8B-B14F-4D97-AF65-F5344CB8AC3E}">
        <p14:creationId xmlns:p14="http://schemas.microsoft.com/office/powerpoint/2010/main" val="393759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AFAD6-265A-8CA3-7A0D-77A5F1DCC635}"/>
              </a:ext>
            </a:extLst>
          </p:cNvPr>
          <p:cNvSpPr>
            <a:spLocks noGrp="1"/>
          </p:cNvSpPr>
          <p:nvPr>
            <p:ph type="title"/>
          </p:nvPr>
        </p:nvSpPr>
        <p:spPr/>
        <p:txBody>
          <a:bodyPr/>
          <a:lstStyle/>
          <a:p>
            <a:r>
              <a:rPr lang="en-US" altLang="zh-CN" dirty="0"/>
              <a:t>Work task allocation</a:t>
            </a:r>
            <a:endParaRPr lang="zh-CN" altLang="en-US" dirty="0"/>
          </a:p>
        </p:txBody>
      </p:sp>
      <p:sp>
        <p:nvSpPr>
          <p:cNvPr id="3" name="内容占位符 2">
            <a:extLst>
              <a:ext uri="{FF2B5EF4-FFF2-40B4-BE49-F238E27FC236}">
                <a16:creationId xmlns:a16="http://schemas.microsoft.com/office/drawing/2014/main" id="{47FC9D18-737E-AD88-1BD3-00DA5426CF8A}"/>
              </a:ext>
            </a:extLst>
          </p:cNvPr>
          <p:cNvSpPr>
            <a:spLocks noGrp="1"/>
          </p:cNvSpPr>
          <p:nvPr>
            <p:ph idx="1"/>
          </p:nvPr>
        </p:nvSpPr>
        <p:spPr/>
        <p:txBody>
          <a:bodyPr>
            <a:normAutofit/>
          </a:bodyPr>
          <a:lstStyle/>
          <a:p>
            <a:r>
              <a:rPr lang="en-US" altLang="zh-CN" sz="2400" dirty="0" err="1"/>
              <a:t>Jiacheng</a:t>
            </a:r>
            <a:r>
              <a:rPr lang="en-US" altLang="zh-CN" sz="2400" dirty="0"/>
              <a:t> Xue:  All front-end work, database design, and functional testing.</a:t>
            </a:r>
          </a:p>
          <a:p>
            <a:endParaRPr lang="en-US" altLang="zh-CN" sz="2400" dirty="0"/>
          </a:p>
          <a:p>
            <a:r>
              <a:rPr lang="en-US" altLang="zh-CN" sz="2400" dirty="0"/>
              <a:t>Guofeng Tang:  All backend work, database design, documentation writing. </a:t>
            </a:r>
            <a:endParaRPr lang="zh-CN" altLang="en-US" sz="2400" dirty="0"/>
          </a:p>
        </p:txBody>
      </p:sp>
    </p:spTree>
    <p:extLst>
      <p:ext uri="{BB962C8B-B14F-4D97-AF65-F5344CB8AC3E}">
        <p14:creationId xmlns:p14="http://schemas.microsoft.com/office/powerpoint/2010/main" val="717922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Make orders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1A613E5C-7F47-AF34-AD3F-B9F6E9DE01D6}"/>
              </a:ext>
            </a:extLst>
          </p:cNvPr>
          <p:cNvPicPr>
            <a:picLocks noChangeAspect="1"/>
          </p:cNvPicPr>
          <p:nvPr/>
        </p:nvPicPr>
        <p:blipFill>
          <a:blip r:embed="rId3"/>
          <a:stretch>
            <a:fillRect/>
          </a:stretch>
        </p:blipFill>
        <p:spPr>
          <a:xfrm>
            <a:off x="2336800" y="1924731"/>
            <a:ext cx="6287973" cy="3995728"/>
          </a:xfrm>
          <a:prstGeom prst="rect">
            <a:avLst/>
          </a:prstGeom>
        </p:spPr>
      </p:pic>
    </p:spTree>
    <p:extLst>
      <p:ext uri="{BB962C8B-B14F-4D97-AF65-F5344CB8AC3E}">
        <p14:creationId xmlns:p14="http://schemas.microsoft.com/office/powerpoint/2010/main" val="124260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Make orders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8" name="图片 7">
            <a:extLst>
              <a:ext uri="{FF2B5EF4-FFF2-40B4-BE49-F238E27FC236}">
                <a16:creationId xmlns:a16="http://schemas.microsoft.com/office/drawing/2014/main" id="{99BF2616-C903-777C-F7C4-6817BD2F10AB}"/>
              </a:ext>
            </a:extLst>
          </p:cNvPr>
          <p:cNvPicPr>
            <a:picLocks noChangeAspect="1"/>
          </p:cNvPicPr>
          <p:nvPr/>
        </p:nvPicPr>
        <p:blipFill>
          <a:blip r:embed="rId3"/>
          <a:stretch>
            <a:fillRect/>
          </a:stretch>
        </p:blipFill>
        <p:spPr>
          <a:xfrm>
            <a:off x="2509837" y="1920562"/>
            <a:ext cx="7172325" cy="4695825"/>
          </a:xfrm>
          <a:prstGeom prst="rect">
            <a:avLst/>
          </a:prstGeom>
        </p:spPr>
      </p:pic>
    </p:spTree>
    <p:extLst>
      <p:ext uri="{BB962C8B-B14F-4D97-AF65-F5344CB8AC3E}">
        <p14:creationId xmlns:p14="http://schemas.microsoft.com/office/powerpoint/2010/main" val="54130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Check orders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120C3CE0-5489-1330-3013-92CF0A384AFE}"/>
              </a:ext>
            </a:extLst>
          </p:cNvPr>
          <p:cNvPicPr>
            <a:picLocks noChangeAspect="1"/>
          </p:cNvPicPr>
          <p:nvPr/>
        </p:nvPicPr>
        <p:blipFill>
          <a:blip r:embed="rId3"/>
          <a:stretch>
            <a:fillRect/>
          </a:stretch>
        </p:blipFill>
        <p:spPr>
          <a:xfrm>
            <a:off x="2910330" y="2000739"/>
            <a:ext cx="6371339" cy="4110281"/>
          </a:xfrm>
          <a:prstGeom prst="rect">
            <a:avLst/>
          </a:prstGeom>
        </p:spPr>
      </p:pic>
    </p:spTree>
    <p:extLst>
      <p:ext uri="{BB962C8B-B14F-4D97-AF65-F5344CB8AC3E}">
        <p14:creationId xmlns:p14="http://schemas.microsoft.com/office/powerpoint/2010/main" val="3215884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User Info</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7BE517FC-3DE7-47B5-3D81-7E22FEEA529E}"/>
              </a:ext>
            </a:extLst>
          </p:cNvPr>
          <p:cNvPicPr>
            <a:picLocks noChangeAspect="1"/>
          </p:cNvPicPr>
          <p:nvPr/>
        </p:nvPicPr>
        <p:blipFill>
          <a:blip r:embed="rId3"/>
          <a:stretch>
            <a:fillRect/>
          </a:stretch>
        </p:blipFill>
        <p:spPr>
          <a:xfrm>
            <a:off x="2645325" y="1933986"/>
            <a:ext cx="6901350" cy="4544356"/>
          </a:xfrm>
          <a:prstGeom prst="rect">
            <a:avLst/>
          </a:prstGeom>
        </p:spPr>
      </p:pic>
    </p:spTree>
    <p:extLst>
      <p:ext uri="{BB962C8B-B14F-4D97-AF65-F5344CB8AC3E}">
        <p14:creationId xmlns:p14="http://schemas.microsoft.com/office/powerpoint/2010/main" val="120809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More User Info</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6A78875C-7E05-7B92-ECF7-606E1C3BF9E5}"/>
              </a:ext>
            </a:extLst>
          </p:cNvPr>
          <p:cNvPicPr>
            <a:picLocks noChangeAspect="1"/>
          </p:cNvPicPr>
          <p:nvPr/>
        </p:nvPicPr>
        <p:blipFill>
          <a:blip r:embed="rId3"/>
          <a:stretch>
            <a:fillRect/>
          </a:stretch>
        </p:blipFill>
        <p:spPr>
          <a:xfrm>
            <a:off x="2860430" y="1853754"/>
            <a:ext cx="6312266" cy="4094657"/>
          </a:xfrm>
          <a:prstGeom prst="rect">
            <a:avLst/>
          </a:prstGeom>
        </p:spPr>
      </p:pic>
    </p:spTree>
    <p:extLst>
      <p:ext uri="{BB962C8B-B14F-4D97-AF65-F5344CB8AC3E}">
        <p14:creationId xmlns:p14="http://schemas.microsoft.com/office/powerpoint/2010/main" val="375443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User Login</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5" name="图片 4">
            <a:extLst>
              <a:ext uri="{FF2B5EF4-FFF2-40B4-BE49-F238E27FC236}">
                <a16:creationId xmlns:a16="http://schemas.microsoft.com/office/drawing/2014/main" id="{841570E5-A8BE-FEEC-C8E1-53BBB4E29AF7}"/>
              </a:ext>
            </a:extLst>
          </p:cNvPr>
          <p:cNvPicPr>
            <a:picLocks noChangeAspect="1"/>
          </p:cNvPicPr>
          <p:nvPr/>
        </p:nvPicPr>
        <p:blipFill>
          <a:blip r:embed="rId3"/>
          <a:stretch>
            <a:fillRect/>
          </a:stretch>
        </p:blipFill>
        <p:spPr>
          <a:xfrm>
            <a:off x="2812676" y="1978965"/>
            <a:ext cx="6881079" cy="4422933"/>
          </a:xfrm>
          <a:prstGeom prst="rect">
            <a:avLst/>
          </a:prstGeom>
        </p:spPr>
      </p:pic>
    </p:spTree>
    <p:extLst>
      <p:ext uri="{BB962C8B-B14F-4D97-AF65-F5344CB8AC3E}">
        <p14:creationId xmlns:p14="http://schemas.microsoft.com/office/powerpoint/2010/main" val="1866477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Error Handling</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85D4A202-1E3C-D5EA-0CE5-4B5892C166CD}"/>
              </a:ext>
            </a:extLst>
          </p:cNvPr>
          <p:cNvPicPr>
            <a:picLocks noChangeAspect="1"/>
          </p:cNvPicPr>
          <p:nvPr/>
        </p:nvPicPr>
        <p:blipFill>
          <a:blip r:embed="rId3"/>
          <a:stretch>
            <a:fillRect/>
          </a:stretch>
        </p:blipFill>
        <p:spPr>
          <a:xfrm>
            <a:off x="862012" y="1853754"/>
            <a:ext cx="10467975" cy="4619625"/>
          </a:xfrm>
          <a:prstGeom prst="rect">
            <a:avLst/>
          </a:prstGeom>
        </p:spPr>
      </p:pic>
    </p:spTree>
    <p:extLst>
      <p:ext uri="{BB962C8B-B14F-4D97-AF65-F5344CB8AC3E}">
        <p14:creationId xmlns:p14="http://schemas.microsoft.com/office/powerpoint/2010/main" val="55255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CB3B8-82C7-004F-A08A-14FF61550B3C}"/>
              </a:ext>
            </a:extLst>
          </p:cNvPr>
          <p:cNvSpPr>
            <a:spLocks noGrp="1"/>
          </p:cNvSpPr>
          <p:nvPr>
            <p:ph idx="1"/>
          </p:nvPr>
        </p:nvSpPr>
        <p:spPr>
          <a:xfrm>
            <a:off x="838200" y="1253331"/>
            <a:ext cx="10515600" cy="4351339"/>
          </a:xfrm>
        </p:spPr>
        <p:txBody>
          <a:bodyPr/>
          <a:lstStyle/>
          <a:p>
            <a:r>
              <a:rPr lang="en-US" dirty="0"/>
              <a:t>More design details</a:t>
            </a:r>
          </a:p>
        </p:txBody>
      </p:sp>
      <p:sp>
        <p:nvSpPr>
          <p:cNvPr id="2" name="Title 1">
            <a:extLst>
              <a:ext uri="{FF2B5EF4-FFF2-40B4-BE49-F238E27FC236}">
                <a16:creationId xmlns:a16="http://schemas.microsoft.com/office/drawing/2014/main" id="{90F3C3E2-54D7-554A-BB87-84589E0A32F5}"/>
              </a:ext>
            </a:extLst>
          </p:cNvPr>
          <p:cNvSpPr>
            <a:spLocks noGrp="1"/>
          </p:cNvSpPr>
          <p:nvPr>
            <p:ph type="title"/>
          </p:nvPr>
        </p:nvSpPr>
        <p:spPr/>
        <p:txBody>
          <a:bodyPr/>
          <a:lstStyle/>
          <a:p>
            <a:r>
              <a:rPr lang="en-US" dirty="0"/>
              <a:t>F</a:t>
            </a:r>
            <a:r>
              <a:rPr lang="en-US" altLang="zh-CN" dirty="0"/>
              <a:t>ront-end Design</a:t>
            </a:r>
            <a:endParaRPr lang="en-US" dirty="0"/>
          </a:p>
        </p:txBody>
      </p:sp>
      <p:pic>
        <p:nvPicPr>
          <p:cNvPr id="6" name="图片 5">
            <a:extLst>
              <a:ext uri="{FF2B5EF4-FFF2-40B4-BE49-F238E27FC236}">
                <a16:creationId xmlns:a16="http://schemas.microsoft.com/office/drawing/2014/main" id="{18D89265-0D06-ED9D-7A13-CA87FD473723}"/>
              </a:ext>
            </a:extLst>
          </p:cNvPr>
          <p:cNvPicPr>
            <a:picLocks noChangeAspect="1"/>
          </p:cNvPicPr>
          <p:nvPr/>
        </p:nvPicPr>
        <p:blipFill>
          <a:blip r:embed="rId3"/>
          <a:stretch>
            <a:fillRect/>
          </a:stretch>
        </p:blipFill>
        <p:spPr>
          <a:xfrm>
            <a:off x="838200" y="1914528"/>
            <a:ext cx="4638675" cy="1914525"/>
          </a:xfrm>
          <a:prstGeom prst="rect">
            <a:avLst/>
          </a:prstGeom>
        </p:spPr>
      </p:pic>
      <p:pic>
        <p:nvPicPr>
          <p:cNvPr id="8" name="图片 7">
            <a:extLst>
              <a:ext uri="{FF2B5EF4-FFF2-40B4-BE49-F238E27FC236}">
                <a16:creationId xmlns:a16="http://schemas.microsoft.com/office/drawing/2014/main" id="{E24F6D26-42AB-C9B1-3512-156CE812FE1B}"/>
              </a:ext>
            </a:extLst>
          </p:cNvPr>
          <p:cNvPicPr>
            <a:picLocks noChangeAspect="1"/>
          </p:cNvPicPr>
          <p:nvPr/>
        </p:nvPicPr>
        <p:blipFill>
          <a:blip r:embed="rId4"/>
          <a:stretch>
            <a:fillRect/>
          </a:stretch>
        </p:blipFill>
        <p:spPr>
          <a:xfrm>
            <a:off x="1018890" y="4242594"/>
            <a:ext cx="4657725" cy="1362075"/>
          </a:xfrm>
          <a:prstGeom prst="rect">
            <a:avLst/>
          </a:prstGeom>
        </p:spPr>
      </p:pic>
      <p:pic>
        <p:nvPicPr>
          <p:cNvPr id="10" name="图片 9">
            <a:extLst>
              <a:ext uri="{FF2B5EF4-FFF2-40B4-BE49-F238E27FC236}">
                <a16:creationId xmlns:a16="http://schemas.microsoft.com/office/drawing/2014/main" id="{14FCBB39-1CDD-5974-A4E6-46A5D291DB00}"/>
              </a:ext>
            </a:extLst>
          </p:cNvPr>
          <p:cNvPicPr>
            <a:picLocks noChangeAspect="1"/>
          </p:cNvPicPr>
          <p:nvPr/>
        </p:nvPicPr>
        <p:blipFill>
          <a:blip r:embed="rId5"/>
          <a:stretch>
            <a:fillRect/>
          </a:stretch>
        </p:blipFill>
        <p:spPr>
          <a:xfrm>
            <a:off x="5810860" y="2629022"/>
            <a:ext cx="6181725" cy="1381125"/>
          </a:xfrm>
          <a:prstGeom prst="rect">
            <a:avLst/>
          </a:prstGeom>
        </p:spPr>
      </p:pic>
    </p:spTree>
    <p:extLst>
      <p:ext uri="{BB962C8B-B14F-4D97-AF65-F5344CB8AC3E}">
        <p14:creationId xmlns:p14="http://schemas.microsoft.com/office/powerpoint/2010/main" val="271730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p:txBody>
          <a:bodyPr/>
          <a:lstStyle/>
          <a:p>
            <a:r>
              <a:rPr lang="en-US" altLang="zh-CN" dirty="0"/>
              <a:t>Backend connection to database</a:t>
            </a:r>
            <a:endParaRPr lang="zh-CN" altLang="en-US" dirty="0"/>
          </a:p>
        </p:txBody>
      </p:sp>
      <p:pic>
        <p:nvPicPr>
          <p:cNvPr id="5" name="内容占位符 4">
            <a:extLst>
              <a:ext uri="{FF2B5EF4-FFF2-40B4-BE49-F238E27FC236}">
                <a16:creationId xmlns:a16="http://schemas.microsoft.com/office/drawing/2014/main" id="{40218C72-A870-26A5-D31B-822054158CA5}"/>
              </a:ext>
            </a:extLst>
          </p:cNvPr>
          <p:cNvPicPr>
            <a:picLocks noGrp="1" noChangeAspect="1"/>
          </p:cNvPicPr>
          <p:nvPr>
            <p:ph idx="1"/>
          </p:nvPr>
        </p:nvPicPr>
        <p:blipFill>
          <a:blip r:embed="rId3"/>
          <a:stretch>
            <a:fillRect/>
          </a:stretch>
        </p:blipFill>
        <p:spPr>
          <a:xfrm>
            <a:off x="355948" y="4450148"/>
            <a:ext cx="11480104" cy="1235036"/>
          </a:xfrm>
        </p:spPr>
      </p:pic>
      <p:pic>
        <p:nvPicPr>
          <p:cNvPr id="7" name="图片 6">
            <a:extLst>
              <a:ext uri="{FF2B5EF4-FFF2-40B4-BE49-F238E27FC236}">
                <a16:creationId xmlns:a16="http://schemas.microsoft.com/office/drawing/2014/main" id="{FD8DD448-B751-0C86-F3BD-CDDC596DDC87}"/>
              </a:ext>
            </a:extLst>
          </p:cNvPr>
          <p:cNvPicPr>
            <a:picLocks noChangeAspect="1"/>
          </p:cNvPicPr>
          <p:nvPr/>
        </p:nvPicPr>
        <p:blipFill>
          <a:blip r:embed="rId4"/>
          <a:stretch>
            <a:fillRect/>
          </a:stretch>
        </p:blipFill>
        <p:spPr>
          <a:xfrm>
            <a:off x="3967162" y="2131322"/>
            <a:ext cx="4257675" cy="1800225"/>
          </a:xfrm>
          <a:prstGeom prst="rect">
            <a:avLst/>
          </a:prstGeom>
        </p:spPr>
      </p:pic>
    </p:spTree>
    <p:extLst>
      <p:ext uri="{BB962C8B-B14F-4D97-AF65-F5344CB8AC3E}">
        <p14:creationId xmlns:p14="http://schemas.microsoft.com/office/powerpoint/2010/main" val="3926999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pic>
        <p:nvPicPr>
          <p:cNvPr id="9" name="内容占位符 8">
            <a:extLst>
              <a:ext uri="{FF2B5EF4-FFF2-40B4-BE49-F238E27FC236}">
                <a16:creationId xmlns:a16="http://schemas.microsoft.com/office/drawing/2014/main" id="{B4C70A5C-F790-B486-0B52-1BB426D728F0}"/>
              </a:ext>
            </a:extLst>
          </p:cNvPr>
          <p:cNvPicPr>
            <a:picLocks noGrp="1" noChangeAspect="1"/>
          </p:cNvPicPr>
          <p:nvPr>
            <p:ph idx="1"/>
          </p:nvPr>
        </p:nvPicPr>
        <p:blipFill>
          <a:blip r:embed="rId3"/>
          <a:stretch>
            <a:fillRect/>
          </a:stretch>
        </p:blipFill>
        <p:spPr>
          <a:xfrm>
            <a:off x="1905506" y="2036004"/>
            <a:ext cx="8920598" cy="3449638"/>
          </a:xfrm>
        </p:spPr>
      </p:pic>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register</a:t>
            </a:r>
            <a:endParaRPr lang="zh-CN" altLang="en-US" dirty="0"/>
          </a:p>
        </p:txBody>
      </p:sp>
    </p:spTree>
    <p:extLst>
      <p:ext uri="{BB962C8B-B14F-4D97-AF65-F5344CB8AC3E}">
        <p14:creationId xmlns:p14="http://schemas.microsoft.com/office/powerpoint/2010/main" val="213194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E8DD6-271C-398F-6F72-584748C70599}"/>
              </a:ext>
            </a:extLst>
          </p:cNvPr>
          <p:cNvSpPr>
            <a:spLocks noGrp="1"/>
          </p:cNvSpPr>
          <p:nvPr>
            <p:ph type="title"/>
          </p:nvPr>
        </p:nvSpPr>
        <p:spPr>
          <a:xfrm>
            <a:off x="1451524" y="132396"/>
            <a:ext cx="9603275" cy="530213"/>
          </a:xfrm>
        </p:spPr>
        <p:txBody>
          <a:bodyPr>
            <a:normAutofit fontScale="90000"/>
          </a:bodyPr>
          <a:lstStyle/>
          <a:p>
            <a:r>
              <a:rPr lang="en-US" altLang="zh-CN" dirty="0"/>
              <a:t>E-R TABLE</a:t>
            </a:r>
            <a:endParaRPr lang="zh-CN" altLang="en-US" dirty="0"/>
          </a:p>
        </p:txBody>
      </p:sp>
      <p:pic>
        <p:nvPicPr>
          <p:cNvPr id="5" name="内容占位符 4">
            <a:extLst>
              <a:ext uri="{FF2B5EF4-FFF2-40B4-BE49-F238E27FC236}">
                <a16:creationId xmlns:a16="http://schemas.microsoft.com/office/drawing/2014/main" id="{997A6EFD-8D1E-BDC2-D5D1-7A8741F50C99}"/>
              </a:ext>
            </a:extLst>
          </p:cNvPr>
          <p:cNvPicPr>
            <a:picLocks noGrp="1" noChangeAspect="1"/>
          </p:cNvPicPr>
          <p:nvPr>
            <p:ph idx="1"/>
          </p:nvPr>
        </p:nvPicPr>
        <p:blipFill>
          <a:blip r:embed="rId3"/>
          <a:stretch>
            <a:fillRect/>
          </a:stretch>
        </p:blipFill>
        <p:spPr>
          <a:xfrm>
            <a:off x="1327094" y="800504"/>
            <a:ext cx="9158264" cy="5646805"/>
          </a:xfrm>
        </p:spPr>
      </p:pic>
    </p:spTree>
    <p:extLst>
      <p:ext uri="{BB962C8B-B14F-4D97-AF65-F5344CB8AC3E}">
        <p14:creationId xmlns:p14="http://schemas.microsoft.com/office/powerpoint/2010/main" val="1332176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register</a:t>
            </a:r>
            <a:endParaRPr lang="zh-CN" altLang="en-US" dirty="0"/>
          </a:p>
        </p:txBody>
      </p:sp>
      <p:pic>
        <p:nvPicPr>
          <p:cNvPr id="10" name="内容占位符 9">
            <a:extLst>
              <a:ext uri="{FF2B5EF4-FFF2-40B4-BE49-F238E27FC236}">
                <a16:creationId xmlns:a16="http://schemas.microsoft.com/office/drawing/2014/main" id="{D638C885-7AFB-EB17-36EB-B2DA881BC470}"/>
              </a:ext>
            </a:extLst>
          </p:cNvPr>
          <p:cNvPicPr>
            <a:picLocks noGrp="1" noChangeAspect="1"/>
          </p:cNvPicPr>
          <p:nvPr>
            <p:ph idx="1"/>
          </p:nvPr>
        </p:nvPicPr>
        <p:blipFill>
          <a:blip r:embed="rId3"/>
          <a:stretch>
            <a:fillRect/>
          </a:stretch>
        </p:blipFill>
        <p:spPr>
          <a:xfrm>
            <a:off x="3981331" y="2364754"/>
            <a:ext cx="4229338" cy="2128491"/>
          </a:xfrm>
        </p:spPr>
      </p:pic>
    </p:spTree>
    <p:extLst>
      <p:ext uri="{BB962C8B-B14F-4D97-AF65-F5344CB8AC3E}">
        <p14:creationId xmlns:p14="http://schemas.microsoft.com/office/powerpoint/2010/main" val="2580723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register</a:t>
            </a:r>
            <a:endParaRPr lang="zh-CN" altLang="en-US" dirty="0"/>
          </a:p>
        </p:txBody>
      </p:sp>
      <p:pic>
        <p:nvPicPr>
          <p:cNvPr id="12" name="图片 11">
            <a:extLst>
              <a:ext uri="{FF2B5EF4-FFF2-40B4-BE49-F238E27FC236}">
                <a16:creationId xmlns:a16="http://schemas.microsoft.com/office/drawing/2014/main" id="{40425844-8D24-BF47-A6DF-AA726ACEDCDD}"/>
              </a:ext>
            </a:extLst>
          </p:cNvPr>
          <p:cNvPicPr>
            <a:picLocks noChangeAspect="1"/>
          </p:cNvPicPr>
          <p:nvPr/>
        </p:nvPicPr>
        <p:blipFill>
          <a:blip r:embed="rId3"/>
          <a:stretch>
            <a:fillRect/>
          </a:stretch>
        </p:blipFill>
        <p:spPr>
          <a:xfrm>
            <a:off x="3358446" y="2136656"/>
            <a:ext cx="5475108" cy="3316612"/>
          </a:xfrm>
          <a:prstGeom prst="rect">
            <a:avLst/>
          </a:prstGeom>
        </p:spPr>
      </p:pic>
    </p:spTree>
    <p:extLst>
      <p:ext uri="{BB962C8B-B14F-4D97-AF65-F5344CB8AC3E}">
        <p14:creationId xmlns:p14="http://schemas.microsoft.com/office/powerpoint/2010/main" val="4286753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query</a:t>
            </a:r>
            <a:endParaRPr lang="zh-CN" altLang="en-US" dirty="0"/>
          </a:p>
        </p:txBody>
      </p:sp>
      <p:pic>
        <p:nvPicPr>
          <p:cNvPr id="4" name="图片 3">
            <a:extLst>
              <a:ext uri="{FF2B5EF4-FFF2-40B4-BE49-F238E27FC236}">
                <a16:creationId xmlns:a16="http://schemas.microsoft.com/office/drawing/2014/main" id="{B647AE97-BA2D-EF40-5E1D-1ABB1EACE82D}"/>
              </a:ext>
            </a:extLst>
          </p:cNvPr>
          <p:cNvPicPr>
            <a:picLocks noChangeAspect="1"/>
          </p:cNvPicPr>
          <p:nvPr/>
        </p:nvPicPr>
        <p:blipFill>
          <a:blip r:embed="rId3"/>
          <a:stretch>
            <a:fillRect/>
          </a:stretch>
        </p:blipFill>
        <p:spPr>
          <a:xfrm>
            <a:off x="1212574" y="2266750"/>
            <a:ext cx="9766852" cy="3057079"/>
          </a:xfrm>
          <a:prstGeom prst="rect">
            <a:avLst/>
          </a:prstGeom>
        </p:spPr>
      </p:pic>
    </p:spTree>
    <p:extLst>
      <p:ext uri="{BB962C8B-B14F-4D97-AF65-F5344CB8AC3E}">
        <p14:creationId xmlns:p14="http://schemas.microsoft.com/office/powerpoint/2010/main" val="4202377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query</a:t>
            </a:r>
            <a:endParaRPr lang="zh-CN" altLang="en-US" dirty="0"/>
          </a:p>
        </p:txBody>
      </p:sp>
      <p:pic>
        <p:nvPicPr>
          <p:cNvPr id="5" name="图片 4">
            <a:extLst>
              <a:ext uri="{FF2B5EF4-FFF2-40B4-BE49-F238E27FC236}">
                <a16:creationId xmlns:a16="http://schemas.microsoft.com/office/drawing/2014/main" id="{BF1CBF8E-351B-F0C5-275E-2EDB24120006}"/>
              </a:ext>
            </a:extLst>
          </p:cNvPr>
          <p:cNvPicPr>
            <a:picLocks noChangeAspect="1"/>
          </p:cNvPicPr>
          <p:nvPr/>
        </p:nvPicPr>
        <p:blipFill>
          <a:blip r:embed="rId3"/>
          <a:stretch>
            <a:fillRect/>
          </a:stretch>
        </p:blipFill>
        <p:spPr>
          <a:xfrm>
            <a:off x="950843" y="2052236"/>
            <a:ext cx="10290313" cy="3946722"/>
          </a:xfrm>
          <a:prstGeom prst="rect">
            <a:avLst/>
          </a:prstGeom>
        </p:spPr>
      </p:pic>
    </p:spTree>
    <p:extLst>
      <p:ext uri="{BB962C8B-B14F-4D97-AF65-F5344CB8AC3E}">
        <p14:creationId xmlns:p14="http://schemas.microsoft.com/office/powerpoint/2010/main" val="193299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query</a:t>
            </a:r>
            <a:endParaRPr lang="zh-CN" altLang="en-US" dirty="0"/>
          </a:p>
        </p:txBody>
      </p:sp>
      <p:pic>
        <p:nvPicPr>
          <p:cNvPr id="4" name="图片 3">
            <a:extLst>
              <a:ext uri="{FF2B5EF4-FFF2-40B4-BE49-F238E27FC236}">
                <a16:creationId xmlns:a16="http://schemas.microsoft.com/office/drawing/2014/main" id="{ADAB561F-A788-DC5C-8232-CBAA8AE1F3EB}"/>
              </a:ext>
            </a:extLst>
          </p:cNvPr>
          <p:cNvPicPr>
            <a:picLocks noChangeAspect="1"/>
          </p:cNvPicPr>
          <p:nvPr/>
        </p:nvPicPr>
        <p:blipFill>
          <a:blip r:embed="rId3"/>
          <a:stretch>
            <a:fillRect/>
          </a:stretch>
        </p:blipFill>
        <p:spPr>
          <a:xfrm>
            <a:off x="980661" y="2299590"/>
            <a:ext cx="10230678" cy="3565144"/>
          </a:xfrm>
          <a:prstGeom prst="rect">
            <a:avLst/>
          </a:prstGeom>
        </p:spPr>
      </p:pic>
    </p:spTree>
    <p:extLst>
      <p:ext uri="{BB962C8B-B14F-4D97-AF65-F5344CB8AC3E}">
        <p14:creationId xmlns:p14="http://schemas.microsoft.com/office/powerpoint/2010/main" val="2834586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delete</a:t>
            </a:r>
            <a:endParaRPr lang="zh-CN" altLang="en-US" dirty="0"/>
          </a:p>
        </p:txBody>
      </p:sp>
      <p:pic>
        <p:nvPicPr>
          <p:cNvPr id="8" name="图片 7">
            <a:extLst>
              <a:ext uri="{FF2B5EF4-FFF2-40B4-BE49-F238E27FC236}">
                <a16:creationId xmlns:a16="http://schemas.microsoft.com/office/drawing/2014/main" id="{FFAE8591-E65C-E764-F9A5-6BBB43BC150A}"/>
              </a:ext>
            </a:extLst>
          </p:cNvPr>
          <p:cNvPicPr>
            <a:picLocks noChangeAspect="1"/>
          </p:cNvPicPr>
          <p:nvPr/>
        </p:nvPicPr>
        <p:blipFill>
          <a:blip r:embed="rId3"/>
          <a:stretch>
            <a:fillRect/>
          </a:stretch>
        </p:blipFill>
        <p:spPr>
          <a:xfrm>
            <a:off x="887895" y="1970980"/>
            <a:ext cx="10416209" cy="3659130"/>
          </a:xfrm>
          <a:prstGeom prst="rect">
            <a:avLst/>
          </a:prstGeom>
        </p:spPr>
      </p:pic>
    </p:spTree>
    <p:extLst>
      <p:ext uri="{BB962C8B-B14F-4D97-AF65-F5344CB8AC3E}">
        <p14:creationId xmlns:p14="http://schemas.microsoft.com/office/powerpoint/2010/main" val="909403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69A7C-4C33-4CB9-B32D-2CA2DF93BB6F}"/>
              </a:ext>
            </a:extLst>
          </p:cNvPr>
          <p:cNvSpPr>
            <a:spLocks noGrp="1"/>
          </p:cNvSpPr>
          <p:nvPr>
            <p:ph type="title"/>
          </p:nvPr>
        </p:nvSpPr>
        <p:spPr>
          <a:xfrm>
            <a:off x="1451579" y="144237"/>
            <a:ext cx="9603275" cy="467690"/>
          </a:xfrm>
        </p:spPr>
        <p:txBody>
          <a:bodyPr>
            <a:normAutofit fontScale="90000"/>
          </a:bodyPr>
          <a:lstStyle/>
          <a:p>
            <a:r>
              <a:rPr lang="en-US" altLang="zh-CN" dirty="0"/>
              <a:t>Backend code display</a:t>
            </a:r>
            <a:endParaRPr lang="zh-CN" altLang="en-US" dirty="0"/>
          </a:p>
        </p:txBody>
      </p:sp>
      <p:sp>
        <p:nvSpPr>
          <p:cNvPr id="6" name="标题 1">
            <a:extLst>
              <a:ext uri="{FF2B5EF4-FFF2-40B4-BE49-F238E27FC236}">
                <a16:creationId xmlns:a16="http://schemas.microsoft.com/office/drawing/2014/main" id="{C13F60CB-D520-0946-5FDD-C27D6E6F055F}"/>
              </a:ext>
            </a:extLst>
          </p:cNvPr>
          <p:cNvSpPr txBox="1">
            <a:spLocks/>
          </p:cNvSpPr>
          <p:nvPr/>
        </p:nvSpPr>
        <p:spPr>
          <a:xfrm>
            <a:off x="1451579" y="718556"/>
            <a:ext cx="9603275" cy="361496"/>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zh-CN" dirty="0"/>
              <a:t>delete</a:t>
            </a:r>
            <a:endParaRPr lang="zh-CN" altLang="en-US" dirty="0"/>
          </a:p>
        </p:txBody>
      </p:sp>
      <p:pic>
        <p:nvPicPr>
          <p:cNvPr id="4" name="图片 3">
            <a:extLst>
              <a:ext uri="{FF2B5EF4-FFF2-40B4-BE49-F238E27FC236}">
                <a16:creationId xmlns:a16="http://schemas.microsoft.com/office/drawing/2014/main" id="{951D9352-AB43-8388-6369-337F35676519}"/>
              </a:ext>
            </a:extLst>
          </p:cNvPr>
          <p:cNvPicPr>
            <a:picLocks noChangeAspect="1"/>
          </p:cNvPicPr>
          <p:nvPr/>
        </p:nvPicPr>
        <p:blipFill>
          <a:blip r:embed="rId3"/>
          <a:stretch>
            <a:fillRect/>
          </a:stretch>
        </p:blipFill>
        <p:spPr>
          <a:xfrm>
            <a:off x="1242391" y="2042531"/>
            <a:ext cx="9707217" cy="4528444"/>
          </a:xfrm>
          <a:prstGeom prst="rect">
            <a:avLst/>
          </a:prstGeom>
        </p:spPr>
      </p:pic>
    </p:spTree>
    <p:extLst>
      <p:ext uri="{BB962C8B-B14F-4D97-AF65-F5344CB8AC3E}">
        <p14:creationId xmlns:p14="http://schemas.microsoft.com/office/powerpoint/2010/main" val="428025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detectable errors</a:t>
            </a:r>
            <a:endParaRPr lang="zh-CN" altLang="en-US" dirty="0"/>
          </a:p>
        </p:txBody>
      </p:sp>
      <p:sp>
        <p:nvSpPr>
          <p:cNvPr id="3" name="内容占位符 2">
            <a:extLst>
              <a:ext uri="{FF2B5EF4-FFF2-40B4-BE49-F238E27FC236}">
                <a16:creationId xmlns:a16="http://schemas.microsoft.com/office/drawing/2014/main" id="{354EFAD7-8D93-6DC4-5C0E-D094468E9397}"/>
              </a:ext>
            </a:extLst>
          </p:cNvPr>
          <p:cNvSpPr>
            <a:spLocks noGrp="1"/>
          </p:cNvSpPr>
          <p:nvPr>
            <p:ph idx="1"/>
          </p:nvPr>
        </p:nvSpPr>
        <p:spPr/>
        <p:txBody>
          <a:bodyPr/>
          <a:lstStyle/>
          <a:p>
            <a:r>
              <a:rPr lang="en-US" altLang="zh-CN" dirty="0"/>
              <a:t>In register, I detect if the input is null value or not.</a:t>
            </a:r>
          </a:p>
          <a:p>
            <a:r>
              <a:rPr lang="en-US" altLang="zh-CN" dirty="0"/>
              <a:t>In particularly, I detect whether the username has been registered.  And whether the repeated password is same as the original one.</a:t>
            </a:r>
          </a:p>
          <a:p>
            <a:endParaRPr lang="en-US" altLang="zh-CN" dirty="0"/>
          </a:p>
          <a:p>
            <a:endParaRPr lang="zh-CN" altLang="en-US" dirty="0"/>
          </a:p>
        </p:txBody>
      </p:sp>
    </p:spTree>
    <p:extLst>
      <p:ext uri="{BB962C8B-B14F-4D97-AF65-F5344CB8AC3E}">
        <p14:creationId xmlns:p14="http://schemas.microsoft.com/office/powerpoint/2010/main" val="4087990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detectable errors</a:t>
            </a:r>
            <a:endParaRPr lang="zh-CN" altLang="en-US" dirty="0"/>
          </a:p>
        </p:txBody>
      </p:sp>
      <p:sp>
        <p:nvSpPr>
          <p:cNvPr id="3" name="内容占位符 2">
            <a:extLst>
              <a:ext uri="{FF2B5EF4-FFF2-40B4-BE49-F238E27FC236}">
                <a16:creationId xmlns:a16="http://schemas.microsoft.com/office/drawing/2014/main" id="{354EFAD7-8D93-6DC4-5C0E-D094468E9397}"/>
              </a:ext>
            </a:extLst>
          </p:cNvPr>
          <p:cNvSpPr>
            <a:spLocks noGrp="1"/>
          </p:cNvSpPr>
          <p:nvPr>
            <p:ph idx="1"/>
          </p:nvPr>
        </p:nvSpPr>
        <p:spPr/>
        <p:txBody>
          <a:bodyPr/>
          <a:lstStyle/>
          <a:p>
            <a:r>
              <a:rPr lang="en-US" altLang="zh-CN" dirty="0"/>
              <a:t>In delete and query function, I will detect whether the id is existed or not.</a:t>
            </a:r>
          </a:p>
          <a:p>
            <a:r>
              <a:rPr lang="en-US" altLang="zh-CN" dirty="0"/>
              <a:t>And in function that have multiple DDL statement. I will detect the database rollback information if there is any errors occur in </a:t>
            </a:r>
            <a:r>
              <a:rPr lang="en-US" altLang="zh-CN" dirty="0" err="1"/>
              <a:t>mySQL</a:t>
            </a:r>
            <a:r>
              <a:rPr lang="en-US" altLang="zh-CN" dirty="0"/>
              <a:t>.</a:t>
            </a:r>
            <a:endParaRPr lang="zh-CN" altLang="en-US" dirty="0"/>
          </a:p>
        </p:txBody>
      </p:sp>
      <p:pic>
        <p:nvPicPr>
          <p:cNvPr id="7" name="图片 6">
            <a:extLst>
              <a:ext uri="{FF2B5EF4-FFF2-40B4-BE49-F238E27FC236}">
                <a16:creationId xmlns:a16="http://schemas.microsoft.com/office/drawing/2014/main" id="{CE6CDB8F-DA4F-AA68-D8FC-79DF13D0547F}"/>
              </a:ext>
            </a:extLst>
          </p:cNvPr>
          <p:cNvPicPr>
            <a:picLocks noChangeAspect="1"/>
          </p:cNvPicPr>
          <p:nvPr/>
        </p:nvPicPr>
        <p:blipFill>
          <a:blip r:embed="rId2"/>
          <a:stretch>
            <a:fillRect/>
          </a:stretch>
        </p:blipFill>
        <p:spPr>
          <a:xfrm>
            <a:off x="2058926" y="3655415"/>
            <a:ext cx="8074147" cy="1972908"/>
          </a:xfrm>
          <a:prstGeom prst="rect">
            <a:avLst/>
          </a:prstGeom>
        </p:spPr>
      </p:pic>
    </p:spTree>
    <p:extLst>
      <p:ext uri="{BB962C8B-B14F-4D97-AF65-F5344CB8AC3E}">
        <p14:creationId xmlns:p14="http://schemas.microsoft.com/office/powerpoint/2010/main" val="233197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8" name="内容占位符 7">
            <a:extLst>
              <a:ext uri="{FF2B5EF4-FFF2-40B4-BE49-F238E27FC236}">
                <a16:creationId xmlns:a16="http://schemas.microsoft.com/office/drawing/2014/main" id="{EF5FC40A-D425-ACD4-8088-5F07F0669A71}"/>
              </a:ext>
            </a:extLst>
          </p:cNvPr>
          <p:cNvPicPr>
            <a:picLocks noGrp="1" noChangeAspect="1"/>
          </p:cNvPicPr>
          <p:nvPr>
            <p:ph idx="1"/>
          </p:nvPr>
        </p:nvPicPr>
        <p:blipFill>
          <a:blip r:embed="rId3"/>
          <a:stretch>
            <a:fillRect/>
          </a:stretch>
        </p:blipFill>
        <p:spPr>
          <a:xfrm>
            <a:off x="2819453" y="2827377"/>
            <a:ext cx="6867525" cy="1381125"/>
          </a:xfrm>
        </p:spPr>
      </p:pic>
      <p:pic>
        <p:nvPicPr>
          <p:cNvPr id="5" name="图片 4">
            <a:extLst>
              <a:ext uri="{FF2B5EF4-FFF2-40B4-BE49-F238E27FC236}">
                <a16:creationId xmlns:a16="http://schemas.microsoft.com/office/drawing/2014/main" id="{20DB28DE-C608-54E9-B091-BBFBF5675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63" y="2068953"/>
            <a:ext cx="11297506" cy="543225"/>
          </a:xfrm>
          <a:prstGeom prst="rect">
            <a:avLst/>
          </a:prstGeom>
        </p:spPr>
      </p:pic>
      <p:pic>
        <p:nvPicPr>
          <p:cNvPr id="10" name="图片 9">
            <a:extLst>
              <a:ext uri="{FF2B5EF4-FFF2-40B4-BE49-F238E27FC236}">
                <a16:creationId xmlns:a16="http://schemas.microsoft.com/office/drawing/2014/main" id="{D5F4C7D7-C1E3-8155-03E2-FFA0F9E17441}"/>
              </a:ext>
            </a:extLst>
          </p:cNvPr>
          <p:cNvPicPr>
            <a:picLocks noChangeAspect="1"/>
          </p:cNvPicPr>
          <p:nvPr/>
        </p:nvPicPr>
        <p:blipFill>
          <a:blip r:embed="rId5"/>
          <a:stretch>
            <a:fillRect/>
          </a:stretch>
        </p:blipFill>
        <p:spPr>
          <a:xfrm>
            <a:off x="3552877" y="4709624"/>
            <a:ext cx="5400675" cy="752475"/>
          </a:xfrm>
          <a:prstGeom prst="rect">
            <a:avLst/>
          </a:prstGeom>
        </p:spPr>
      </p:pic>
    </p:spTree>
    <p:extLst>
      <p:ext uri="{BB962C8B-B14F-4D97-AF65-F5344CB8AC3E}">
        <p14:creationId xmlns:p14="http://schemas.microsoft.com/office/powerpoint/2010/main" val="272430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ADCF5-794F-78A9-01D5-2F515C12F988}"/>
              </a:ext>
            </a:extLst>
          </p:cNvPr>
          <p:cNvSpPr>
            <a:spLocks noGrp="1"/>
          </p:cNvSpPr>
          <p:nvPr>
            <p:ph type="title"/>
          </p:nvPr>
        </p:nvSpPr>
        <p:spPr>
          <a:xfrm>
            <a:off x="1294362" y="282742"/>
            <a:ext cx="9603275" cy="711171"/>
          </a:xfrm>
        </p:spPr>
        <p:txBody>
          <a:bodyPr/>
          <a:lstStyle/>
          <a:p>
            <a:r>
              <a:rPr lang="en-US" altLang="zh-CN" dirty="0"/>
              <a:t>relational schema </a:t>
            </a:r>
            <a:endParaRPr lang="zh-CN" altLang="en-US" dirty="0"/>
          </a:p>
        </p:txBody>
      </p:sp>
      <p:pic>
        <p:nvPicPr>
          <p:cNvPr id="5" name="内容占位符 4">
            <a:extLst>
              <a:ext uri="{FF2B5EF4-FFF2-40B4-BE49-F238E27FC236}">
                <a16:creationId xmlns:a16="http://schemas.microsoft.com/office/drawing/2014/main" id="{4CA23CEC-A776-660A-068E-80BC15119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0831" y="1040428"/>
            <a:ext cx="7949029" cy="5630393"/>
          </a:xfrm>
        </p:spPr>
      </p:pic>
    </p:spTree>
    <p:extLst>
      <p:ext uri="{BB962C8B-B14F-4D97-AF65-F5344CB8AC3E}">
        <p14:creationId xmlns:p14="http://schemas.microsoft.com/office/powerpoint/2010/main" val="513448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15" name="内容占位符 14">
            <a:extLst>
              <a:ext uri="{FF2B5EF4-FFF2-40B4-BE49-F238E27FC236}">
                <a16:creationId xmlns:a16="http://schemas.microsoft.com/office/drawing/2014/main" id="{3CBC6D05-CF2C-9E13-BF33-2645B37F9EB3}"/>
              </a:ext>
            </a:extLst>
          </p:cNvPr>
          <p:cNvPicPr>
            <a:picLocks noGrp="1" noChangeAspect="1"/>
          </p:cNvPicPr>
          <p:nvPr>
            <p:ph idx="1"/>
          </p:nvPr>
        </p:nvPicPr>
        <p:blipFill>
          <a:blip r:embed="rId3"/>
          <a:stretch>
            <a:fillRect/>
          </a:stretch>
        </p:blipFill>
        <p:spPr>
          <a:xfrm>
            <a:off x="483691" y="2164715"/>
            <a:ext cx="11224617" cy="414362"/>
          </a:xfrm>
        </p:spPr>
      </p:pic>
      <p:pic>
        <p:nvPicPr>
          <p:cNvPr id="17" name="图片 16">
            <a:extLst>
              <a:ext uri="{FF2B5EF4-FFF2-40B4-BE49-F238E27FC236}">
                <a16:creationId xmlns:a16="http://schemas.microsoft.com/office/drawing/2014/main" id="{61514683-384E-6DB9-BBBC-A0843A504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748" y="2793689"/>
            <a:ext cx="6156503" cy="2458250"/>
          </a:xfrm>
          <a:prstGeom prst="rect">
            <a:avLst/>
          </a:prstGeom>
        </p:spPr>
      </p:pic>
    </p:spTree>
    <p:extLst>
      <p:ext uri="{BB962C8B-B14F-4D97-AF65-F5344CB8AC3E}">
        <p14:creationId xmlns:p14="http://schemas.microsoft.com/office/powerpoint/2010/main" val="113379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15" name="内容占位符 14">
            <a:extLst>
              <a:ext uri="{FF2B5EF4-FFF2-40B4-BE49-F238E27FC236}">
                <a16:creationId xmlns:a16="http://schemas.microsoft.com/office/drawing/2014/main" id="{3CBC6D05-CF2C-9E13-BF33-2645B37F9EB3}"/>
              </a:ext>
            </a:extLst>
          </p:cNvPr>
          <p:cNvPicPr>
            <a:picLocks noGrp="1" noChangeAspect="1"/>
          </p:cNvPicPr>
          <p:nvPr>
            <p:ph idx="1"/>
          </p:nvPr>
        </p:nvPicPr>
        <p:blipFill>
          <a:blip r:embed="rId3"/>
          <a:stretch>
            <a:fillRect/>
          </a:stretch>
        </p:blipFill>
        <p:spPr>
          <a:xfrm>
            <a:off x="483691" y="2164715"/>
            <a:ext cx="11224617" cy="414362"/>
          </a:xfrm>
        </p:spPr>
      </p:pic>
      <p:pic>
        <p:nvPicPr>
          <p:cNvPr id="4" name="图片 3">
            <a:extLst>
              <a:ext uri="{FF2B5EF4-FFF2-40B4-BE49-F238E27FC236}">
                <a16:creationId xmlns:a16="http://schemas.microsoft.com/office/drawing/2014/main" id="{3818A56D-EA22-6839-06C8-3878BC84BB45}"/>
              </a:ext>
            </a:extLst>
          </p:cNvPr>
          <p:cNvPicPr>
            <a:picLocks noChangeAspect="1"/>
          </p:cNvPicPr>
          <p:nvPr/>
        </p:nvPicPr>
        <p:blipFill>
          <a:blip r:embed="rId4"/>
          <a:stretch>
            <a:fillRect/>
          </a:stretch>
        </p:blipFill>
        <p:spPr>
          <a:xfrm>
            <a:off x="1211384" y="2890038"/>
            <a:ext cx="9769231" cy="1968818"/>
          </a:xfrm>
          <a:prstGeom prst="rect">
            <a:avLst/>
          </a:prstGeom>
        </p:spPr>
      </p:pic>
    </p:spTree>
    <p:extLst>
      <p:ext uri="{BB962C8B-B14F-4D97-AF65-F5344CB8AC3E}">
        <p14:creationId xmlns:p14="http://schemas.microsoft.com/office/powerpoint/2010/main" val="3327529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4" name="图片 3">
            <a:extLst>
              <a:ext uri="{FF2B5EF4-FFF2-40B4-BE49-F238E27FC236}">
                <a16:creationId xmlns:a16="http://schemas.microsoft.com/office/drawing/2014/main" id="{3818A56D-EA22-6839-06C8-3878BC84BB45}"/>
              </a:ext>
            </a:extLst>
          </p:cNvPr>
          <p:cNvPicPr>
            <a:picLocks noChangeAspect="1"/>
          </p:cNvPicPr>
          <p:nvPr/>
        </p:nvPicPr>
        <p:blipFill>
          <a:blip r:embed="rId3"/>
          <a:stretch>
            <a:fillRect/>
          </a:stretch>
        </p:blipFill>
        <p:spPr>
          <a:xfrm>
            <a:off x="1211384" y="2890038"/>
            <a:ext cx="9769231" cy="1968818"/>
          </a:xfrm>
          <a:prstGeom prst="rect">
            <a:avLst/>
          </a:prstGeom>
        </p:spPr>
      </p:pic>
      <p:pic>
        <p:nvPicPr>
          <p:cNvPr id="7" name="内容占位符 6">
            <a:extLst>
              <a:ext uri="{FF2B5EF4-FFF2-40B4-BE49-F238E27FC236}">
                <a16:creationId xmlns:a16="http://schemas.microsoft.com/office/drawing/2014/main" id="{F2CBE89D-A0F2-5C90-5ADA-7C474609CDC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63861" y="2037149"/>
            <a:ext cx="9264275" cy="625617"/>
          </a:xfrm>
        </p:spPr>
      </p:pic>
    </p:spTree>
    <p:extLst>
      <p:ext uri="{BB962C8B-B14F-4D97-AF65-F5344CB8AC3E}">
        <p14:creationId xmlns:p14="http://schemas.microsoft.com/office/powerpoint/2010/main" val="2805740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4" name="图片 3">
            <a:extLst>
              <a:ext uri="{FF2B5EF4-FFF2-40B4-BE49-F238E27FC236}">
                <a16:creationId xmlns:a16="http://schemas.microsoft.com/office/drawing/2014/main" id="{3818A56D-EA22-6839-06C8-3878BC84BB45}"/>
              </a:ext>
            </a:extLst>
          </p:cNvPr>
          <p:cNvPicPr>
            <a:picLocks noChangeAspect="1"/>
          </p:cNvPicPr>
          <p:nvPr/>
        </p:nvPicPr>
        <p:blipFill>
          <a:blip r:embed="rId3"/>
          <a:stretch>
            <a:fillRect/>
          </a:stretch>
        </p:blipFill>
        <p:spPr>
          <a:xfrm>
            <a:off x="2200031" y="2846161"/>
            <a:ext cx="7791938" cy="1570329"/>
          </a:xfrm>
          <a:prstGeom prst="rect">
            <a:avLst/>
          </a:prstGeom>
        </p:spPr>
      </p:pic>
      <p:pic>
        <p:nvPicPr>
          <p:cNvPr id="7" name="内容占位符 6">
            <a:extLst>
              <a:ext uri="{FF2B5EF4-FFF2-40B4-BE49-F238E27FC236}">
                <a16:creationId xmlns:a16="http://schemas.microsoft.com/office/drawing/2014/main" id="{F2CBE89D-A0F2-5C90-5ADA-7C474609CDC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63861" y="2037149"/>
            <a:ext cx="9264275" cy="625617"/>
          </a:xfrm>
        </p:spPr>
      </p:pic>
      <p:pic>
        <p:nvPicPr>
          <p:cNvPr id="5" name="图片 4">
            <a:extLst>
              <a:ext uri="{FF2B5EF4-FFF2-40B4-BE49-F238E27FC236}">
                <a16:creationId xmlns:a16="http://schemas.microsoft.com/office/drawing/2014/main" id="{90C3D8DD-42AA-718F-B431-4AF74070B34C}"/>
              </a:ext>
            </a:extLst>
          </p:cNvPr>
          <p:cNvPicPr>
            <a:picLocks noChangeAspect="1"/>
          </p:cNvPicPr>
          <p:nvPr/>
        </p:nvPicPr>
        <p:blipFill>
          <a:blip r:embed="rId5"/>
          <a:stretch>
            <a:fillRect/>
          </a:stretch>
        </p:blipFill>
        <p:spPr>
          <a:xfrm>
            <a:off x="601784" y="4505065"/>
            <a:ext cx="10988431" cy="1480007"/>
          </a:xfrm>
          <a:prstGeom prst="rect">
            <a:avLst/>
          </a:prstGeom>
        </p:spPr>
      </p:pic>
    </p:spTree>
    <p:extLst>
      <p:ext uri="{BB962C8B-B14F-4D97-AF65-F5344CB8AC3E}">
        <p14:creationId xmlns:p14="http://schemas.microsoft.com/office/powerpoint/2010/main" val="1469014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2719A-0C90-E083-E965-3799EF4444D2}"/>
              </a:ext>
            </a:extLst>
          </p:cNvPr>
          <p:cNvSpPr>
            <a:spLocks noGrp="1"/>
          </p:cNvSpPr>
          <p:nvPr>
            <p:ph type="title"/>
          </p:nvPr>
        </p:nvSpPr>
        <p:spPr/>
        <p:txBody>
          <a:bodyPr/>
          <a:lstStyle/>
          <a:p>
            <a:r>
              <a:rPr lang="en-US" altLang="zh-CN" dirty="0"/>
              <a:t>Problems solved during coding</a:t>
            </a:r>
            <a:endParaRPr lang="zh-CN" altLang="en-US" dirty="0"/>
          </a:p>
        </p:txBody>
      </p:sp>
      <p:pic>
        <p:nvPicPr>
          <p:cNvPr id="8" name="图片 7">
            <a:extLst>
              <a:ext uri="{FF2B5EF4-FFF2-40B4-BE49-F238E27FC236}">
                <a16:creationId xmlns:a16="http://schemas.microsoft.com/office/drawing/2014/main" id="{4928A16B-57CC-12FE-7723-5AFF1A412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027" y="2009835"/>
            <a:ext cx="5097946" cy="866226"/>
          </a:xfrm>
          <a:prstGeom prst="rect">
            <a:avLst/>
          </a:prstGeom>
        </p:spPr>
      </p:pic>
      <p:pic>
        <p:nvPicPr>
          <p:cNvPr id="10" name="图片 9">
            <a:extLst>
              <a:ext uri="{FF2B5EF4-FFF2-40B4-BE49-F238E27FC236}">
                <a16:creationId xmlns:a16="http://schemas.microsoft.com/office/drawing/2014/main" id="{F64B6C12-7D55-CEBD-0A55-D84F34577ED5}"/>
              </a:ext>
            </a:extLst>
          </p:cNvPr>
          <p:cNvPicPr>
            <a:picLocks noChangeAspect="1"/>
          </p:cNvPicPr>
          <p:nvPr/>
        </p:nvPicPr>
        <p:blipFill>
          <a:blip r:embed="rId4"/>
          <a:stretch>
            <a:fillRect/>
          </a:stretch>
        </p:blipFill>
        <p:spPr>
          <a:xfrm>
            <a:off x="2767012" y="3429000"/>
            <a:ext cx="6657975" cy="1419225"/>
          </a:xfrm>
          <a:prstGeom prst="rect">
            <a:avLst/>
          </a:prstGeom>
        </p:spPr>
      </p:pic>
    </p:spTree>
    <p:extLst>
      <p:ext uri="{BB962C8B-B14F-4D97-AF65-F5344CB8AC3E}">
        <p14:creationId xmlns:p14="http://schemas.microsoft.com/office/powerpoint/2010/main" val="148507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AE5DB-49D4-C0BF-734D-2B19ABE41C63}"/>
              </a:ext>
            </a:extLst>
          </p:cNvPr>
          <p:cNvSpPr>
            <a:spLocks noGrp="1"/>
          </p:cNvSpPr>
          <p:nvPr>
            <p:ph type="title"/>
          </p:nvPr>
        </p:nvSpPr>
        <p:spPr>
          <a:xfrm>
            <a:off x="1451578" y="108779"/>
            <a:ext cx="9603275" cy="1049235"/>
          </a:xfrm>
        </p:spPr>
        <p:txBody>
          <a:bodyPr/>
          <a:lstStyle/>
          <a:p>
            <a:r>
              <a:rPr lang="en-US" altLang="zh-CN" dirty="0"/>
              <a:t>create the relational schema</a:t>
            </a:r>
            <a:endParaRPr lang="zh-CN" altLang="en-US" dirty="0"/>
          </a:p>
        </p:txBody>
      </p:sp>
      <p:pic>
        <p:nvPicPr>
          <p:cNvPr id="5" name="内容占位符 4">
            <a:extLst>
              <a:ext uri="{FF2B5EF4-FFF2-40B4-BE49-F238E27FC236}">
                <a16:creationId xmlns:a16="http://schemas.microsoft.com/office/drawing/2014/main" id="{82D26E50-4EFC-A62A-0AA8-6D10E5C55A52}"/>
              </a:ext>
            </a:extLst>
          </p:cNvPr>
          <p:cNvPicPr>
            <a:picLocks noGrp="1" noChangeAspect="1"/>
          </p:cNvPicPr>
          <p:nvPr>
            <p:ph idx="1"/>
          </p:nvPr>
        </p:nvPicPr>
        <p:blipFill>
          <a:blip r:embed="rId2"/>
          <a:stretch>
            <a:fillRect/>
          </a:stretch>
        </p:blipFill>
        <p:spPr>
          <a:xfrm>
            <a:off x="1994452" y="984923"/>
            <a:ext cx="7345432" cy="2547506"/>
          </a:xfrm>
        </p:spPr>
      </p:pic>
      <p:pic>
        <p:nvPicPr>
          <p:cNvPr id="7" name="图片 6">
            <a:extLst>
              <a:ext uri="{FF2B5EF4-FFF2-40B4-BE49-F238E27FC236}">
                <a16:creationId xmlns:a16="http://schemas.microsoft.com/office/drawing/2014/main" id="{AAB90B08-B8CF-550A-A9FB-3735B4A113B7}"/>
              </a:ext>
            </a:extLst>
          </p:cNvPr>
          <p:cNvPicPr>
            <a:picLocks noChangeAspect="1"/>
          </p:cNvPicPr>
          <p:nvPr/>
        </p:nvPicPr>
        <p:blipFill>
          <a:blip r:embed="rId3"/>
          <a:stretch>
            <a:fillRect/>
          </a:stretch>
        </p:blipFill>
        <p:spPr>
          <a:xfrm>
            <a:off x="1334405" y="3704113"/>
            <a:ext cx="9523189" cy="2925838"/>
          </a:xfrm>
          <a:prstGeom prst="rect">
            <a:avLst/>
          </a:prstGeom>
        </p:spPr>
      </p:pic>
    </p:spTree>
    <p:extLst>
      <p:ext uri="{BB962C8B-B14F-4D97-AF65-F5344CB8AC3E}">
        <p14:creationId xmlns:p14="http://schemas.microsoft.com/office/powerpoint/2010/main" val="1911433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4"/>
            <a:ext cx="9603275" cy="1049235"/>
          </a:xfrm>
        </p:spPr>
        <p:txBody>
          <a:bodyPr/>
          <a:lstStyle/>
          <a:p>
            <a:r>
              <a:rPr lang="en-US" altLang="zh-CN" dirty="0"/>
              <a:t>create the relational schema</a:t>
            </a:r>
            <a:endParaRPr lang="zh-CN" altLang="en-US" dirty="0"/>
          </a:p>
        </p:txBody>
      </p:sp>
      <p:pic>
        <p:nvPicPr>
          <p:cNvPr id="11" name="内容占位符 10">
            <a:extLst>
              <a:ext uri="{FF2B5EF4-FFF2-40B4-BE49-F238E27FC236}">
                <a16:creationId xmlns:a16="http://schemas.microsoft.com/office/drawing/2014/main" id="{DD443051-8F2F-3528-32AC-692240F70D2C}"/>
              </a:ext>
            </a:extLst>
          </p:cNvPr>
          <p:cNvPicPr>
            <a:picLocks noGrp="1" noChangeAspect="1"/>
          </p:cNvPicPr>
          <p:nvPr>
            <p:ph idx="1"/>
          </p:nvPr>
        </p:nvPicPr>
        <p:blipFill>
          <a:blip r:embed="rId2"/>
          <a:stretch>
            <a:fillRect/>
          </a:stretch>
        </p:blipFill>
        <p:spPr>
          <a:xfrm>
            <a:off x="1002804" y="960782"/>
            <a:ext cx="10186391" cy="4936435"/>
          </a:xfrm>
        </p:spPr>
      </p:pic>
    </p:spTree>
    <p:extLst>
      <p:ext uri="{BB962C8B-B14F-4D97-AF65-F5344CB8AC3E}">
        <p14:creationId xmlns:p14="http://schemas.microsoft.com/office/powerpoint/2010/main" val="142693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4"/>
            <a:ext cx="9603275" cy="1049235"/>
          </a:xfrm>
        </p:spPr>
        <p:txBody>
          <a:bodyPr/>
          <a:lstStyle/>
          <a:p>
            <a:r>
              <a:rPr lang="en-US" altLang="zh-CN" dirty="0"/>
              <a:t>create the relational schema</a:t>
            </a:r>
            <a:endParaRPr lang="zh-CN" altLang="en-US" dirty="0"/>
          </a:p>
        </p:txBody>
      </p:sp>
      <p:pic>
        <p:nvPicPr>
          <p:cNvPr id="8" name="内容占位符 7">
            <a:extLst>
              <a:ext uri="{FF2B5EF4-FFF2-40B4-BE49-F238E27FC236}">
                <a16:creationId xmlns:a16="http://schemas.microsoft.com/office/drawing/2014/main" id="{C6CFC8D7-C3B0-0207-98AF-985F6E56ABE9}"/>
              </a:ext>
            </a:extLst>
          </p:cNvPr>
          <p:cNvPicPr>
            <a:picLocks noGrp="1" noChangeAspect="1"/>
          </p:cNvPicPr>
          <p:nvPr>
            <p:ph idx="1"/>
          </p:nvPr>
        </p:nvPicPr>
        <p:blipFill>
          <a:blip r:embed="rId2"/>
          <a:stretch>
            <a:fillRect/>
          </a:stretch>
        </p:blipFill>
        <p:spPr>
          <a:xfrm>
            <a:off x="1958714" y="734539"/>
            <a:ext cx="8274572" cy="3387284"/>
          </a:xfrm>
        </p:spPr>
      </p:pic>
      <p:pic>
        <p:nvPicPr>
          <p:cNvPr id="10" name="图片 9">
            <a:extLst>
              <a:ext uri="{FF2B5EF4-FFF2-40B4-BE49-F238E27FC236}">
                <a16:creationId xmlns:a16="http://schemas.microsoft.com/office/drawing/2014/main" id="{DFD4065D-0F9C-A220-E42E-7E9134265B79}"/>
              </a:ext>
            </a:extLst>
          </p:cNvPr>
          <p:cNvPicPr>
            <a:picLocks noChangeAspect="1"/>
          </p:cNvPicPr>
          <p:nvPr/>
        </p:nvPicPr>
        <p:blipFill>
          <a:blip r:embed="rId3"/>
          <a:stretch>
            <a:fillRect/>
          </a:stretch>
        </p:blipFill>
        <p:spPr>
          <a:xfrm>
            <a:off x="3125753" y="4362911"/>
            <a:ext cx="5940494" cy="2191325"/>
          </a:xfrm>
          <a:prstGeom prst="rect">
            <a:avLst/>
          </a:prstGeom>
        </p:spPr>
      </p:pic>
    </p:spTree>
    <p:extLst>
      <p:ext uri="{BB962C8B-B14F-4D97-AF65-F5344CB8AC3E}">
        <p14:creationId xmlns:p14="http://schemas.microsoft.com/office/powerpoint/2010/main" val="946046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4"/>
            <a:ext cx="9603275" cy="1049235"/>
          </a:xfrm>
        </p:spPr>
        <p:txBody>
          <a:bodyPr/>
          <a:lstStyle/>
          <a:p>
            <a:r>
              <a:rPr lang="en-US" altLang="zh-CN" dirty="0"/>
              <a:t>create the relational schema</a:t>
            </a:r>
            <a:endParaRPr lang="zh-CN" altLang="en-US" dirty="0"/>
          </a:p>
        </p:txBody>
      </p:sp>
      <p:pic>
        <p:nvPicPr>
          <p:cNvPr id="9" name="内容占位符 8">
            <a:extLst>
              <a:ext uri="{FF2B5EF4-FFF2-40B4-BE49-F238E27FC236}">
                <a16:creationId xmlns:a16="http://schemas.microsoft.com/office/drawing/2014/main" id="{3FCA01D4-DDB2-00BC-037E-6DD7B7D6800A}"/>
              </a:ext>
            </a:extLst>
          </p:cNvPr>
          <p:cNvPicPr>
            <a:picLocks noGrp="1" noChangeAspect="1"/>
          </p:cNvPicPr>
          <p:nvPr>
            <p:ph idx="1"/>
          </p:nvPr>
        </p:nvPicPr>
        <p:blipFill>
          <a:blip r:embed="rId2"/>
          <a:stretch>
            <a:fillRect/>
          </a:stretch>
        </p:blipFill>
        <p:spPr>
          <a:xfrm>
            <a:off x="2809939" y="728687"/>
            <a:ext cx="6572121" cy="2881488"/>
          </a:xfrm>
        </p:spPr>
      </p:pic>
      <p:pic>
        <p:nvPicPr>
          <p:cNvPr id="12" name="图片 11">
            <a:extLst>
              <a:ext uri="{FF2B5EF4-FFF2-40B4-BE49-F238E27FC236}">
                <a16:creationId xmlns:a16="http://schemas.microsoft.com/office/drawing/2014/main" id="{CA715D8E-0394-A5A2-F1D9-FE67895DDB1B}"/>
              </a:ext>
            </a:extLst>
          </p:cNvPr>
          <p:cNvPicPr>
            <a:picLocks noChangeAspect="1"/>
          </p:cNvPicPr>
          <p:nvPr/>
        </p:nvPicPr>
        <p:blipFill>
          <a:blip r:embed="rId3"/>
          <a:stretch>
            <a:fillRect/>
          </a:stretch>
        </p:blipFill>
        <p:spPr>
          <a:xfrm>
            <a:off x="3218517" y="3742189"/>
            <a:ext cx="5754963" cy="2729220"/>
          </a:xfrm>
          <a:prstGeom prst="rect">
            <a:avLst/>
          </a:prstGeom>
        </p:spPr>
      </p:pic>
    </p:spTree>
    <p:extLst>
      <p:ext uri="{BB962C8B-B14F-4D97-AF65-F5344CB8AC3E}">
        <p14:creationId xmlns:p14="http://schemas.microsoft.com/office/powerpoint/2010/main" val="3276959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3915C-80CD-D37A-4C18-7B37AFF1EDCA}"/>
              </a:ext>
            </a:extLst>
          </p:cNvPr>
          <p:cNvSpPr>
            <a:spLocks noGrp="1"/>
          </p:cNvSpPr>
          <p:nvPr>
            <p:ph type="title"/>
          </p:nvPr>
        </p:nvSpPr>
        <p:spPr>
          <a:xfrm>
            <a:off x="1452075" y="135284"/>
            <a:ext cx="9603275" cy="1049235"/>
          </a:xfrm>
        </p:spPr>
        <p:txBody>
          <a:bodyPr/>
          <a:lstStyle/>
          <a:p>
            <a:r>
              <a:rPr lang="en-US" altLang="zh-CN" dirty="0"/>
              <a:t>create the relational schema</a:t>
            </a:r>
            <a:endParaRPr lang="zh-CN" altLang="en-US" dirty="0"/>
          </a:p>
        </p:txBody>
      </p:sp>
      <p:pic>
        <p:nvPicPr>
          <p:cNvPr id="6" name="内容占位符 5">
            <a:extLst>
              <a:ext uri="{FF2B5EF4-FFF2-40B4-BE49-F238E27FC236}">
                <a16:creationId xmlns:a16="http://schemas.microsoft.com/office/drawing/2014/main" id="{0CD25936-2D87-7952-7372-92044B258B66}"/>
              </a:ext>
            </a:extLst>
          </p:cNvPr>
          <p:cNvPicPr>
            <a:picLocks noGrp="1" noChangeAspect="1"/>
          </p:cNvPicPr>
          <p:nvPr>
            <p:ph idx="1"/>
          </p:nvPr>
        </p:nvPicPr>
        <p:blipFill>
          <a:blip r:embed="rId3"/>
          <a:stretch>
            <a:fillRect/>
          </a:stretch>
        </p:blipFill>
        <p:spPr>
          <a:xfrm>
            <a:off x="1605166" y="746332"/>
            <a:ext cx="9297092" cy="5365336"/>
          </a:xfrm>
        </p:spPr>
      </p:pic>
    </p:spTree>
    <p:extLst>
      <p:ext uri="{BB962C8B-B14F-4D97-AF65-F5344CB8AC3E}">
        <p14:creationId xmlns:p14="http://schemas.microsoft.com/office/powerpoint/2010/main" val="1428286807"/>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TM10001114[[fn=画廊]]</Template>
  <TotalTime>2821</TotalTime>
  <Words>2353</Words>
  <Application>Microsoft Office PowerPoint</Application>
  <PresentationFormat>宽屏</PresentationFormat>
  <Paragraphs>150</Paragraphs>
  <Slides>44</Slides>
  <Notes>36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44</vt:i4>
      </vt:variant>
    </vt:vector>
  </HeadingPairs>
  <TitlesOfParts>
    <vt:vector size="50" baseType="lpstr">
      <vt:lpstr>Google Sans</vt:lpstr>
      <vt:lpstr>等线</vt:lpstr>
      <vt:lpstr>Arial</vt:lpstr>
      <vt:lpstr>Gill Sans MT</vt:lpstr>
      <vt:lpstr>Times New Roman</vt:lpstr>
      <vt:lpstr>画廊</vt:lpstr>
      <vt:lpstr>Final Report for Database Management</vt:lpstr>
      <vt:lpstr>Work task allocation</vt:lpstr>
      <vt:lpstr>E-R TABLE</vt:lpstr>
      <vt:lpstr>relational schema </vt:lpstr>
      <vt:lpstr>create the relational schema</vt:lpstr>
      <vt:lpstr>create the relational schema</vt:lpstr>
      <vt:lpstr>create the relational schema</vt:lpstr>
      <vt:lpstr>create the relational schema</vt:lpstr>
      <vt:lpstr>create the relational schema</vt:lpstr>
      <vt:lpstr>System Implementation</vt:lpstr>
      <vt:lpstr>System Implementation</vt:lpstr>
      <vt:lpstr>API</vt:lpstr>
      <vt:lpstr>The function assumption for system</vt:lpstr>
      <vt:lpstr>The function  assumption for system</vt:lpstr>
      <vt:lpstr>The function  assumption for system</vt:lpstr>
      <vt:lpstr>The function  assumption for system</vt:lpstr>
      <vt:lpstr>The function  assumption for system</vt:lpstr>
      <vt:lpstr>The function  assumption for system</vt:lpstr>
      <vt:lpstr>Front-end Design</vt:lpstr>
      <vt:lpstr>Front-end Design</vt:lpstr>
      <vt:lpstr>Front-end Design</vt:lpstr>
      <vt:lpstr>Front-end Design</vt:lpstr>
      <vt:lpstr>Front-end Design</vt:lpstr>
      <vt:lpstr>Front-end Design</vt:lpstr>
      <vt:lpstr>Front-end Design</vt:lpstr>
      <vt:lpstr>Front-end Design</vt:lpstr>
      <vt:lpstr>Front-end Design</vt:lpstr>
      <vt:lpstr>Backend connection to database</vt:lpstr>
      <vt:lpstr>Backend code display</vt:lpstr>
      <vt:lpstr>Backend code display</vt:lpstr>
      <vt:lpstr>Backend code display</vt:lpstr>
      <vt:lpstr>Backend code display</vt:lpstr>
      <vt:lpstr>Backend code display</vt:lpstr>
      <vt:lpstr>Backend code display</vt:lpstr>
      <vt:lpstr>Backend code display</vt:lpstr>
      <vt:lpstr>Backend code display</vt:lpstr>
      <vt:lpstr>detectable errors</vt:lpstr>
      <vt:lpstr>detectable errors</vt:lpstr>
      <vt:lpstr>Problems solved during coding</vt:lpstr>
      <vt:lpstr>Problems solved during coding</vt:lpstr>
      <vt:lpstr>Problems solved during coding</vt:lpstr>
      <vt:lpstr>Problems solved during coding</vt:lpstr>
      <vt:lpstr>Problems solved during coding</vt:lpstr>
      <vt:lpstr>Problems solved during 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for Database</dc:title>
  <dc:creator>国峰 唐</dc:creator>
  <cp:lastModifiedBy>国峰 唐</cp:lastModifiedBy>
  <cp:revision>58</cp:revision>
  <dcterms:created xsi:type="dcterms:W3CDTF">2023-11-22T20:19:05Z</dcterms:created>
  <dcterms:modified xsi:type="dcterms:W3CDTF">2023-11-27T05:47:07Z</dcterms:modified>
</cp:coreProperties>
</file>